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61" r:id="rId3"/>
    <p:sldId id="273" r:id="rId4"/>
    <p:sldId id="272" r:id="rId5"/>
    <p:sldId id="271" r:id="rId6"/>
    <p:sldId id="270" r:id="rId7"/>
    <p:sldId id="275" r:id="rId8"/>
    <p:sldId id="280" r:id="rId9"/>
    <p:sldId id="276" r:id="rId10"/>
    <p:sldId id="277" r:id="rId11"/>
    <p:sldId id="278" r:id="rId12"/>
    <p:sldId id="279" r:id="rId13"/>
    <p:sldId id="260" r:id="rId14"/>
  </p:sldIdLst>
  <p:sldSz cx="12192000" cy="6858000"/>
  <p:notesSz cx="7104063" cy="10234613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4DE"/>
    <a:srgbClr val="00ADFF"/>
    <a:srgbClr val="00ACF1"/>
    <a:srgbClr val="FF3886"/>
    <a:srgbClr val="FF581F"/>
    <a:srgbClr val="001D5A"/>
    <a:srgbClr val="0572AA"/>
    <a:srgbClr val="FFFFFF"/>
    <a:srgbClr val="DADFE3"/>
    <a:srgbClr val="DBE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43" autoAdjust="0"/>
    <p:restoredTop sz="86395"/>
  </p:normalViewPr>
  <p:slideViewPr>
    <p:cSldViewPr snapToGrid="0" showGuides="1">
      <p:cViewPr varScale="1">
        <p:scale>
          <a:sx n="110" d="100"/>
          <a:sy n="110" d="100"/>
        </p:scale>
        <p:origin x="824" y="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PAC2023主视觉_画板 1 副本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-44450" y="1905"/>
            <a:ext cx="12236450" cy="68560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024 PAC A4背景-02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361D8-351E-4D42-8178-8255C00CAC5D}" type="datetimeFigureOut">
              <a:rPr kumimoji="1" lang="zh-CN" altLang="en-US" smtClean="0"/>
              <a:t>2024/8/29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5CE6D-1D8E-A94F-AD1F-78CAFBCD0F56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0532737" y="122795"/>
            <a:ext cx="1350257" cy="982648"/>
          </a:xfrm>
          <a:prstGeom prst="rect">
            <a:avLst/>
          </a:prstGeom>
        </p:spPr>
      </p:pic>
      <p:pic>
        <p:nvPicPr>
          <p:cNvPr id="10" name="图片 9" descr="2024 PAC A4背景-0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785"/>
            <a:ext cx="12192000" cy="6854429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3323493" y="5177345"/>
            <a:ext cx="9354664" cy="1138798"/>
            <a:chOff x="1438556" y="5177345"/>
            <a:chExt cx="9354664" cy="1138798"/>
          </a:xfrm>
        </p:grpSpPr>
        <p:sp>
          <p:nvSpPr>
            <p:cNvPr id="5" name="圆角矩形 4"/>
            <p:cNvSpPr/>
            <p:nvPr/>
          </p:nvSpPr>
          <p:spPr>
            <a:xfrm>
              <a:off x="1438556" y="5278807"/>
              <a:ext cx="1493520" cy="4064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70C0"/>
                </a:gs>
                <a:gs pos="100000">
                  <a:srgbClr val="00ACF1"/>
                </a:gs>
              </a:gsLst>
              <a:lin ang="0" scaled="0"/>
            </a:gradFill>
            <a:ln w="12700" cmpd="sng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577052" y="5177345"/>
              <a:ext cx="3984019" cy="49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报名编号：</a:t>
              </a:r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1438556" y="5909743"/>
              <a:ext cx="1493520" cy="4064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70C0"/>
                </a:gs>
                <a:gs pos="100000">
                  <a:srgbClr val="00ACF1"/>
                </a:gs>
              </a:gsLst>
              <a:lin ang="0" scaled="0"/>
            </a:gradFill>
            <a:ln w="12700" cmpd="sng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577052" y="5811658"/>
              <a:ext cx="3984019" cy="49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队伍名称：</a:t>
              </a:r>
            </a:p>
          </p:txBody>
        </p:sp>
        <p:sp>
          <p:nvSpPr>
            <p:cNvPr id="18" name="圆角矩形 17"/>
            <p:cNvSpPr/>
            <p:nvPr/>
          </p:nvSpPr>
          <p:spPr>
            <a:xfrm>
              <a:off x="5166561" y="5278807"/>
              <a:ext cx="1493520" cy="4064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70C0"/>
                </a:gs>
                <a:gs pos="100000">
                  <a:srgbClr val="00ACF1"/>
                </a:gs>
              </a:gsLst>
              <a:lin ang="0" scaled="0"/>
            </a:gradFill>
            <a:ln w="12700" cmpd="sng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5166561" y="5909743"/>
              <a:ext cx="1493520" cy="4064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70C0"/>
                </a:gs>
                <a:gs pos="100000">
                  <a:srgbClr val="00ACF1"/>
                </a:gs>
              </a:gsLst>
              <a:lin ang="0" scaled="0"/>
            </a:gradFill>
            <a:ln w="12700" cmpd="sng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275716" y="5177345"/>
              <a:ext cx="5517504" cy="49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指导老师：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275716" y="5811658"/>
              <a:ext cx="5517504" cy="49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参赛成员：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/>
          <p:cNvGrpSpPr/>
          <p:nvPr/>
        </p:nvGrpSpPr>
        <p:grpSpPr>
          <a:xfrm>
            <a:off x="545121" y="340515"/>
            <a:ext cx="11210846" cy="751702"/>
            <a:chOff x="449264" y="340515"/>
            <a:chExt cx="11210846" cy="751702"/>
          </a:xfrm>
        </p:grpSpPr>
        <p:grpSp>
          <p:nvGrpSpPr>
            <p:cNvPr id="5" name="组合 18"/>
            <p:cNvGrpSpPr/>
            <p:nvPr/>
          </p:nvGrpSpPr>
          <p:grpSpPr>
            <a:xfrm>
              <a:off x="449264" y="340515"/>
              <a:ext cx="551664" cy="551664"/>
              <a:chOff x="1723126" y="2043618"/>
              <a:chExt cx="686135" cy="686135"/>
            </a:xfrm>
          </p:grpSpPr>
          <p:sp>
            <p:nvSpPr>
              <p:cNvPr id="9" name="椭圆 8"/>
              <p:cNvSpPr/>
              <p:nvPr/>
            </p:nvSpPr>
            <p:spPr>
              <a:xfrm flipH="1">
                <a:off x="1723126" y="2043618"/>
                <a:ext cx="686135" cy="686135"/>
              </a:xfrm>
              <a:prstGeom prst="ellipse">
                <a:avLst/>
              </a:prstGeom>
              <a:solidFill>
                <a:srgbClr val="0357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Oval 8"/>
              <p:cNvSpPr/>
              <p:nvPr/>
            </p:nvSpPr>
            <p:spPr>
              <a:xfrm flipH="1">
                <a:off x="1881117" y="2210245"/>
                <a:ext cx="370153" cy="352881"/>
              </a:xfrm>
              <a:custGeom>
                <a:avLst/>
                <a:gdLst>
                  <a:gd name="T0" fmla="*/ 1098 w 1098"/>
                  <a:gd name="T1" fmla="*/ 839 h 1048"/>
                  <a:gd name="T2" fmla="*/ 1098 w 1098"/>
                  <a:gd name="T3" fmla="*/ 1048 h 1048"/>
                  <a:gd name="T4" fmla="*/ 0 w 1098"/>
                  <a:gd name="T5" fmla="*/ 1048 h 1048"/>
                  <a:gd name="T6" fmla="*/ 0 w 1098"/>
                  <a:gd name="T7" fmla="*/ 839 h 1048"/>
                  <a:gd name="T8" fmla="*/ 891 w 1098"/>
                  <a:gd name="T9" fmla="*/ 839 h 1048"/>
                  <a:gd name="T10" fmla="*/ 856 w 1098"/>
                  <a:gd name="T11" fmla="*/ 707 h 1048"/>
                  <a:gd name="T12" fmla="*/ 743 w 1098"/>
                  <a:gd name="T13" fmla="*/ 653 h 1048"/>
                  <a:gd name="T14" fmla="*/ 722 w 1098"/>
                  <a:gd name="T15" fmla="*/ 666 h 1048"/>
                  <a:gd name="T16" fmla="*/ 679 w 1098"/>
                  <a:gd name="T17" fmla="*/ 666 h 1048"/>
                  <a:gd name="T18" fmla="*/ 655 w 1098"/>
                  <a:gd name="T19" fmla="*/ 641 h 1048"/>
                  <a:gd name="T20" fmla="*/ 679 w 1098"/>
                  <a:gd name="T21" fmla="*/ 617 h 1048"/>
                  <a:gd name="T22" fmla="*/ 722 w 1098"/>
                  <a:gd name="T23" fmla="*/ 617 h 1048"/>
                  <a:gd name="T24" fmla="*/ 745 w 1098"/>
                  <a:gd name="T25" fmla="*/ 634 h 1048"/>
                  <a:gd name="T26" fmla="*/ 871 w 1098"/>
                  <a:gd name="T27" fmla="*/ 696 h 1048"/>
                  <a:gd name="T28" fmla="*/ 910 w 1098"/>
                  <a:gd name="T29" fmla="*/ 839 h 1048"/>
                  <a:gd name="T30" fmla="*/ 1098 w 1098"/>
                  <a:gd name="T31" fmla="*/ 839 h 1048"/>
                  <a:gd name="T32" fmla="*/ 1098 w 1098"/>
                  <a:gd name="T33" fmla="*/ 839 h 1048"/>
                  <a:gd name="T34" fmla="*/ 549 w 1098"/>
                  <a:gd name="T35" fmla="*/ 459 h 1048"/>
                  <a:gd name="T36" fmla="*/ 778 w 1098"/>
                  <a:gd name="T37" fmla="*/ 229 h 1048"/>
                  <a:gd name="T38" fmla="*/ 549 w 1098"/>
                  <a:gd name="T39" fmla="*/ 0 h 1048"/>
                  <a:gd name="T40" fmla="*/ 320 w 1098"/>
                  <a:gd name="T41" fmla="*/ 229 h 1048"/>
                  <a:gd name="T42" fmla="*/ 549 w 1098"/>
                  <a:gd name="T43" fmla="*/ 459 h 1048"/>
                  <a:gd name="T44" fmla="*/ 830 w 1098"/>
                  <a:gd name="T45" fmla="*/ 729 h 1048"/>
                  <a:gd name="T46" fmla="*/ 756 w 1098"/>
                  <a:gd name="T47" fmla="*/ 690 h 1048"/>
                  <a:gd name="T48" fmla="*/ 722 w 1098"/>
                  <a:gd name="T49" fmla="*/ 701 h 1048"/>
                  <a:gd name="T50" fmla="*/ 679 w 1098"/>
                  <a:gd name="T51" fmla="*/ 701 h 1048"/>
                  <a:gd name="T52" fmla="*/ 621 w 1098"/>
                  <a:gd name="T53" fmla="*/ 643 h 1048"/>
                  <a:gd name="T54" fmla="*/ 679 w 1098"/>
                  <a:gd name="T55" fmla="*/ 585 h 1048"/>
                  <a:gd name="T56" fmla="*/ 722 w 1098"/>
                  <a:gd name="T57" fmla="*/ 585 h 1048"/>
                  <a:gd name="T58" fmla="*/ 765 w 1098"/>
                  <a:gd name="T59" fmla="*/ 605 h 1048"/>
                  <a:gd name="T60" fmla="*/ 885 w 1098"/>
                  <a:gd name="T61" fmla="*/ 663 h 1048"/>
                  <a:gd name="T62" fmla="*/ 885 w 1098"/>
                  <a:gd name="T63" fmla="*/ 659 h 1048"/>
                  <a:gd name="T64" fmla="*/ 874 w 1098"/>
                  <a:gd name="T65" fmla="*/ 607 h 1048"/>
                  <a:gd name="T66" fmla="*/ 697 w 1098"/>
                  <a:gd name="T67" fmla="*/ 437 h 1048"/>
                  <a:gd name="T68" fmla="*/ 549 w 1098"/>
                  <a:gd name="T69" fmla="*/ 496 h 1048"/>
                  <a:gd name="T70" fmla="*/ 401 w 1098"/>
                  <a:gd name="T71" fmla="*/ 437 h 1048"/>
                  <a:gd name="T72" fmla="*/ 212 w 1098"/>
                  <a:gd name="T73" fmla="*/ 681 h 1048"/>
                  <a:gd name="T74" fmla="*/ 212 w 1098"/>
                  <a:gd name="T75" fmla="*/ 807 h 1048"/>
                  <a:gd name="T76" fmla="*/ 857 w 1098"/>
                  <a:gd name="T77" fmla="*/ 807 h 1048"/>
                  <a:gd name="T78" fmla="*/ 830 w 1098"/>
                  <a:gd name="T79" fmla="*/ 729 h 10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98" h="1048">
                    <a:moveTo>
                      <a:pt x="1098" y="839"/>
                    </a:moveTo>
                    <a:lnTo>
                      <a:pt x="1098" y="1048"/>
                    </a:lnTo>
                    <a:lnTo>
                      <a:pt x="0" y="1048"/>
                    </a:lnTo>
                    <a:lnTo>
                      <a:pt x="0" y="839"/>
                    </a:lnTo>
                    <a:lnTo>
                      <a:pt x="891" y="839"/>
                    </a:lnTo>
                    <a:cubicBezTo>
                      <a:pt x="892" y="794"/>
                      <a:pt x="884" y="744"/>
                      <a:pt x="856" y="707"/>
                    </a:cubicBezTo>
                    <a:cubicBezTo>
                      <a:pt x="832" y="675"/>
                      <a:pt x="794" y="656"/>
                      <a:pt x="743" y="653"/>
                    </a:cubicBezTo>
                    <a:cubicBezTo>
                      <a:pt x="739" y="660"/>
                      <a:pt x="731" y="666"/>
                      <a:pt x="722" y="666"/>
                    </a:cubicBezTo>
                    <a:lnTo>
                      <a:pt x="679" y="666"/>
                    </a:lnTo>
                    <a:cubicBezTo>
                      <a:pt x="666" y="666"/>
                      <a:pt x="655" y="655"/>
                      <a:pt x="655" y="641"/>
                    </a:cubicBezTo>
                    <a:cubicBezTo>
                      <a:pt x="655" y="628"/>
                      <a:pt x="666" y="617"/>
                      <a:pt x="679" y="617"/>
                    </a:cubicBezTo>
                    <a:lnTo>
                      <a:pt x="722" y="617"/>
                    </a:lnTo>
                    <a:cubicBezTo>
                      <a:pt x="733" y="617"/>
                      <a:pt x="742" y="624"/>
                      <a:pt x="745" y="634"/>
                    </a:cubicBezTo>
                    <a:cubicBezTo>
                      <a:pt x="801" y="638"/>
                      <a:pt x="843" y="659"/>
                      <a:pt x="871" y="696"/>
                    </a:cubicBezTo>
                    <a:cubicBezTo>
                      <a:pt x="903" y="737"/>
                      <a:pt x="911" y="791"/>
                      <a:pt x="910" y="839"/>
                    </a:cubicBezTo>
                    <a:lnTo>
                      <a:pt x="1098" y="839"/>
                    </a:lnTo>
                    <a:lnTo>
                      <a:pt x="1098" y="839"/>
                    </a:lnTo>
                    <a:close/>
                    <a:moveTo>
                      <a:pt x="549" y="459"/>
                    </a:moveTo>
                    <a:cubicBezTo>
                      <a:pt x="676" y="459"/>
                      <a:pt x="778" y="356"/>
                      <a:pt x="778" y="229"/>
                    </a:cubicBezTo>
                    <a:cubicBezTo>
                      <a:pt x="778" y="103"/>
                      <a:pt x="676" y="0"/>
                      <a:pt x="549" y="0"/>
                    </a:cubicBezTo>
                    <a:cubicBezTo>
                      <a:pt x="423" y="0"/>
                      <a:pt x="320" y="103"/>
                      <a:pt x="320" y="229"/>
                    </a:cubicBezTo>
                    <a:cubicBezTo>
                      <a:pt x="320" y="356"/>
                      <a:pt x="423" y="459"/>
                      <a:pt x="549" y="459"/>
                    </a:cubicBezTo>
                    <a:close/>
                    <a:moveTo>
                      <a:pt x="830" y="729"/>
                    </a:moveTo>
                    <a:cubicBezTo>
                      <a:pt x="813" y="708"/>
                      <a:pt x="789" y="695"/>
                      <a:pt x="756" y="690"/>
                    </a:cubicBezTo>
                    <a:cubicBezTo>
                      <a:pt x="746" y="697"/>
                      <a:pt x="734" y="701"/>
                      <a:pt x="722" y="701"/>
                    </a:cubicBezTo>
                    <a:lnTo>
                      <a:pt x="679" y="701"/>
                    </a:lnTo>
                    <a:cubicBezTo>
                      <a:pt x="648" y="701"/>
                      <a:pt x="621" y="675"/>
                      <a:pt x="621" y="643"/>
                    </a:cubicBezTo>
                    <a:cubicBezTo>
                      <a:pt x="621" y="611"/>
                      <a:pt x="647" y="585"/>
                      <a:pt x="679" y="585"/>
                    </a:cubicBezTo>
                    <a:lnTo>
                      <a:pt x="722" y="585"/>
                    </a:lnTo>
                    <a:cubicBezTo>
                      <a:pt x="738" y="585"/>
                      <a:pt x="754" y="593"/>
                      <a:pt x="765" y="605"/>
                    </a:cubicBezTo>
                    <a:cubicBezTo>
                      <a:pt x="815" y="611"/>
                      <a:pt x="855" y="631"/>
                      <a:pt x="885" y="663"/>
                    </a:cubicBezTo>
                    <a:cubicBezTo>
                      <a:pt x="885" y="662"/>
                      <a:pt x="885" y="660"/>
                      <a:pt x="885" y="659"/>
                    </a:cubicBezTo>
                    <a:lnTo>
                      <a:pt x="874" y="607"/>
                    </a:lnTo>
                    <a:cubicBezTo>
                      <a:pt x="849" y="524"/>
                      <a:pt x="782" y="459"/>
                      <a:pt x="697" y="437"/>
                    </a:cubicBezTo>
                    <a:cubicBezTo>
                      <a:pt x="659" y="473"/>
                      <a:pt x="606" y="496"/>
                      <a:pt x="549" y="496"/>
                    </a:cubicBezTo>
                    <a:cubicBezTo>
                      <a:pt x="492" y="496"/>
                      <a:pt x="440" y="473"/>
                      <a:pt x="401" y="437"/>
                    </a:cubicBezTo>
                    <a:cubicBezTo>
                      <a:pt x="293" y="466"/>
                      <a:pt x="212" y="564"/>
                      <a:pt x="212" y="681"/>
                    </a:cubicBezTo>
                    <a:lnTo>
                      <a:pt x="212" y="807"/>
                    </a:lnTo>
                    <a:lnTo>
                      <a:pt x="857" y="807"/>
                    </a:lnTo>
                    <a:cubicBezTo>
                      <a:pt x="853" y="775"/>
                      <a:pt x="844" y="748"/>
                      <a:pt x="830" y="7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cxnSp>
          <p:nvCxnSpPr>
            <p:cNvPr id="6" name="直接连接符 11"/>
            <p:cNvCxnSpPr/>
            <p:nvPr/>
          </p:nvCxnSpPr>
          <p:spPr>
            <a:xfrm>
              <a:off x="525464" y="1092217"/>
              <a:ext cx="11134646" cy="0"/>
            </a:xfrm>
            <a:prstGeom prst="line">
              <a:avLst/>
            </a:prstGeom>
            <a:ln w="19050">
              <a:solidFill>
                <a:srgbClr val="0357A8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/>
          </p:nvSpPr>
          <p:spPr>
            <a:xfrm>
              <a:off x="1087352" y="342786"/>
              <a:ext cx="6167238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3.4</a:t>
              </a:r>
              <a:r>
                <a:rPr lang="zh-CN" altLang="en-US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技术报告录音</a:t>
              </a:r>
              <a:r>
                <a:rPr lang="en-US" altLang="zh-CN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PPT</a:t>
              </a:r>
              <a:endParaRPr lang="zh-CN" altLang="en-US" sz="3200" b="1" spc="300" dirty="0">
                <a:solidFill>
                  <a:srgbClr val="0357A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45121" y="1206564"/>
            <a:ext cx="11216415" cy="5361083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 indent="4572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indent="-457200">
              <a:spcBef>
                <a:spcPct val="20000"/>
              </a:spcBef>
              <a:buFont typeface="Arial" panose="020B0604020202020204" pitchFamily="34" charset="0"/>
              <a:buChar char="–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SzPct val="80000"/>
              <a:buFontTx/>
              <a:buNone/>
              <a:defRPr/>
            </a:pPr>
            <a:endParaRPr kumimoji="0" lang="en-US" altLang="zh-CN" dirty="0">
              <a:latin typeface="宋体" panose="02010600030101010101" pitchFamily="2" charset="-122"/>
            </a:endParaRPr>
          </a:p>
          <a:p>
            <a:pPr indent="0">
              <a:lnSpc>
                <a:spcPct val="150000"/>
              </a:lnSpc>
              <a:spcBef>
                <a:spcPct val="0"/>
              </a:spcBef>
              <a:buSzPct val="80000"/>
              <a:buNone/>
              <a:defRPr/>
            </a:pP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参赛队伍最终提交的技术报告</a:t>
            </a: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需具有如下章节：</a:t>
            </a:r>
            <a:endParaRPr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SzPct val="80000"/>
              <a:buFont typeface="Calibri" panose="020F0502020204030204" pitchFamily="34" charset="0"/>
              <a:buAutoNum type="arabicPeriod"/>
              <a:defRPr/>
            </a:pP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提供参赛应用程序的物理描述；</a:t>
            </a:r>
            <a:endParaRPr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SzPct val="80000"/>
              <a:buFont typeface="Calibri" panose="020F0502020204030204" pitchFamily="34" charset="0"/>
              <a:buAutoNum type="arabicPeriod"/>
              <a:defRPr/>
            </a:pP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提供应用程序运行的硬件环境和软件环境，其中软件环境至少包括操作系统、并行环境、相关依赖软件、所运行的应用负载等；</a:t>
            </a:r>
            <a:endParaRPr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SzPct val="80000"/>
              <a:buFont typeface="Calibri" panose="020F0502020204030204" pitchFamily="34" charset="0"/>
              <a:buAutoNum type="arabicPeriod"/>
              <a:defRPr/>
            </a:pPr>
            <a:r>
              <a:rPr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提供参赛应用程序的代码结构，从设计思路到主要流程设计及主要功能模块；</a:t>
            </a:r>
            <a:endParaRPr lang="en-US" altLang="zh-CN" sz="2000" b="1" dirty="0">
              <a:solidFill>
                <a:srgbClr val="ED7D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SzPct val="80000"/>
              <a:buFont typeface="Calibri" panose="020F0502020204030204" pitchFamily="34" charset="0"/>
              <a:buAutoNum type="arabicPeriod"/>
              <a:defRPr/>
            </a:pPr>
            <a:r>
              <a:rPr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详细介绍参赛应用程序中采用的优化方法，基于优化方法达到的优化结果和性能指标。</a:t>
            </a:r>
            <a:endParaRPr lang="en-US" altLang="zh-CN" sz="2000" b="1" dirty="0">
              <a:solidFill>
                <a:srgbClr val="ED7D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SzPct val="80000"/>
              <a:buFont typeface="Calibri" panose="020F0502020204030204" pitchFamily="34" charset="0"/>
              <a:buAutoNum type="arabicPeriod"/>
              <a:defRPr/>
            </a:pPr>
            <a:r>
              <a:rPr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参赛队伍需使用此模板制作技术报告</a:t>
            </a:r>
            <a:r>
              <a:rPr lang="en-US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en-US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手动播放讲解限时</a:t>
            </a:r>
            <a:r>
              <a:rPr lang="en-US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分钟（不含</a:t>
            </a:r>
            <a:r>
              <a:rPr lang="en-US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分钟答辩），在评审过程中，超时部分会被直接切掉。</a:t>
            </a:r>
            <a:endParaRPr lang="en-US" altLang="zh-CN" sz="2000" b="1" dirty="0">
              <a:solidFill>
                <a:srgbClr val="ED7D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SzPct val="80000"/>
              <a:buFont typeface="Calibri" panose="020F0502020204030204" pitchFamily="34" charset="0"/>
              <a:buAutoNum type="arabicPeriod"/>
              <a:defRPr/>
            </a:pPr>
            <a:endParaRPr kumimoji="0" lang="en-US" altLang="zh-CN" sz="2400" dirty="0">
              <a:latin typeface="宋体" panose="02010600030101010101" pitchFamily="2" charset="-122"/>
            </a:endParaRPr>
          </a:p>
          <a:p>
            <a:pPr lvl="1">
              <a:lnSpc>
                <a:spcPct val="150000"/>
              </a:lnSpc>
              <a:spcBef>
                <a:spcPct val="0"/>
              </a:spcBef>
              <a:buSzPct val="80000"/>
              <a:buFont typeface="Calibri" panose="020F0502020204030204" pitchFamily="34" charset="0"/>
              <a:buAutoNum type="arabicPeriod"/>
              <a:defRPr/>
            </a:pPr>
            <a:endParaRPr kumimoji="0" lang="en-US" altLang="zh-CN" sz="2400" dirty="0">
              <a:latin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/>
          <p:cNvGrpSpPr/>
          <p:nvPr/>
        </p:nvGrpSpPr>
        <p:grpSpPr>
          <a:xfrm>
            <a:off x="545121" y="340515"/>
            <a:ext cx="11210846" cy="751702"/>
            <a:chOff x="449264" y="340515"/>
            <a:chExt cx="11210846" cy="751702"/>
          </a:xfrm>
        </p:grpSpPr>
        <p:grpSp>
          <p:nvGrpSpPr>
            <p:cNvPr id="5" name="组合 18"/>
            <p:cNvGrpSpPr/>
            <p:nvPr/>
          </p:nvGrpSpPr>
          <p:grpSpPr>
            <a:xfrm>
              <a:off x="449264" y="340515"/>
              <a:ext cx="551664" cy="551664"/>
              <a:chOff x="1723126" y="2043618"/>
              <a:chExt cx="686135" cy="686135"/>
            </a:xfrm>
          </p:grpSpPr>
          <p:sp>
            <p:nvSpPr>
              <p:cNvPr id="9" name="椭圆 8"/>
              <p:cNvSpPr/>
              <p:nvPr/>
            </p:nvSpPr>
            <p:spPr>
              <a:xfrm flipH="1">
                <a:off x="1723126" y="2043618"/>
                <a:ext cx="686135" cy="686135"/>
              </a:xfrm>
              <a:prstGeom prst="ellipse">
                <a:avLst/>
              </a:prstGeom>
              <a:solidFill>
                <a:srgbClr val="0357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Oval 8"/>
              <p:cNvSpPr/>
              <p:nvPr/>
            </p:nvSpPr>
            <p:spPr>
              <a:xfrm flipH="1">
                <a:off x="1881117" y="2210245"/>
                <a:ext cx="370153" cy="352881"/>
              </a:xfrm>
              <a:custGeom>
                <a:avLst/>
                <a:gdLst>
                  <a:gd name="T0" fmla="*/ 1098 w 1098"/>
                  <a:gd name="T1" fmla="*/ 839 h 1048"/>
                  <a:gd name="T2" fmla="*/ 1098 w 1098"/>
                  <a:gd name="T3" fmla="*/ 1048 h 1048"/>
                  <a:gd name="T4" fmla="*/ 0 w 1098"/>
                  <a:gd name="T5" fmla="*/ 1048 h 1048"/>
                  <a:gd name="T6" fmla="*/ 0 w 1098"/>
                  <a:gd name="T7" fmla="*/ 839 h 1048"/>
                  <a:gd name="T8" fmla="*/ 891 w 1098"/>
                  <a:gd name="T9" fmla="*/ 839 h 1048"/>
                  <a:gd name="T10" fmla="*/ 856 w 1098"/>
                  <a:gd name="T11" fmla="*/ 707 h 1048"/>
                  <a:gd name="T12" fmla="*/ 743 w 1098"/>
                  <a:gd name="T13" fmla="*/ 653 h 1048"/>
                  <a:gd name="T14" fmla="*/ 722 w 1098"/>
                  <a:gd name="T15" fmla="*/ 666 h 1048"/>
                  <a:gd name="T16" fmla="*/ 679 w 1098"/>
                  <a:gd name="T17" fmla="*/ 666 h 1048"/>
                  <a:gd name="T18" fmla="*/ 655 w 1098"/>
                  <a:gd name="T19" fmla="*/ 641 h 1048"/>
                  <a:gd name="T20" fmla="*/ 679 w 1098"/>
                  <a:gd name="T21" fmla="*/ 617 h 1048"/>
                  <a:gd name="T22" fmla="*/ 722 w 1098"/>
                  <a:gd name="T23" fmla="*/ 617 h 1048"/>
                  <a:gd name="T24" fmla="*/ 745 w 1098"/>
                  <a:gd name="T25" fmla="*/ 634 h 1048"/>
                  <a:gd name="T26" fmla="*/ 871 w 1098"/>
                  <a:gd name="T27" fmla="*/ 696 h 1048"/>
                  <a:gd name="T28" fmla="*/ 910 w 1098"/>
                  <a:gd name="T29" fmla="*/ 839 h 1048"/>
                  <a:gd name="T30" fmla="*/ 1098 w 1098"/>
                  <a:gd name="T31" fmla="*/ 839 h 1048"/>
                  <a:gd name="T32" fmla="*/ 1098 w 1098"/>
                  <a:gd name="T33" fmla="*/ 839 h 1048"/>
                  <a:gd name="T34" fmla="*/ 549 w 1098"/>
                  <a:gd name="T35" fmla="*/ 459 h 1048"/>
                  <a:gd name="T36" fmla="*/ 778 w 1098"/>
                  <a:gd name="T37" fmla="*/ 229 h 1048"/>
                  <a:gd name="T38" fmla="*/ 549 w 1098"/>
                  <a:gd name="T39" fmla="*/ 0 h 1048"/>
                  <a:gd name="T40" fmla="*/ 320 w 1098"/>
                  <a:gd name="T41" fmla="*/ 229 h 1048"/>
                  <a:gd name="T42" fmla="*/ 549 w 1098"/>
                  <a:gd name="T43" fmla="*/ 459 h 1048"/>
                  <a:gd name="T44" fmla="*/ 830 w 1098"/>
                  <a:gd name="T45" fmla="*/ 729 h 1048"/>
                  <a:gd name="T46" fmla="*/ 756 w 1098"/>
                  <a:gd name="T47" fmla="*/ 690 h 1048"/>
                  <a:gd name="T48" fmla="*/ 722 w 1098"/>
                  <a:gd name="T49" fmla="*/ 701 h 1048"/>
                  <a:gd name="T50" fmla="*/ 679 w 1098"/>
                  <a:gd name="T51" fmla="*/ 701 h 1048"/>
                  <a:gd name="T52" fmla="*/ 621 w 1098"/>
                  <a:gd name="T53" fmla="*/ 643 h 1048"/>
                  <a:gd name="T54" fmla="*/ 679 w 1098"/>
                  <a:gd name="T55" fmla="*/ 585 h 1048"/>
                  <a:gd name="T56" fmla="*/ 722 w 1098"/>
                  <a:gd name="T57" fmla="*/ 585 h 1048"/>
                  <a:gd name="T58" fmla="*/ 765 w 1098"/>
                  <a:gd name="T59" fmla="*/ 605 h 1048"/>
                  <a:gd name="T60" fmla="*/ 885 w 1098"/>
                  <a:gd name="T61" fmla="*/ 663 h 1048"/>
                  <a:gd name="T62" fmla="*/ 885 w 1098"/>
                  <a:gd name="T63" fmla="*/ 659 h 1048"/>
                  <a:gd name="T64" fmla="*/ 874 w 1098"/>
                  <a:gd name="T65" fmla="*/ 607 h 1048"/>
                  <a:gd name="T66" fmla="*/ 697 w 1098"/>
                  <a:gd name="T67" fmla="*/ 437 h 1048"/>
                  <a:gd name="T68" fmla="*/ 549 w 1098"/>
                  <a:gd name="T69" fmla="*/ 496 h 1048"/>
                  <a:gd name="T70" fmla="*/ 401 w 1098"/>
                  <a:gd name="T71" fmla="*/ 437 h 1048"/>
                  <a:gd name="T72" fmla="*/ 212 w 1098"/>
                  <a:gd name="T73" fmla="*/ 681 h 1048"/>
                  <a:gd name="T74" fmla="*/ 212 w 1098"/>
                  <a:gd name="T75" fmla="*/ 807 h 1048"/>
                  <a:gd name="T76" fmla="*/ 857 w 1098"/>
                  <a:gd name="T77" fmla="*/ 807 h 1048"/>
                  <a:gd name="T78" fmla="*/ 830 w 1098"/>
                  <a:gd name="T79" fmla="*/ 729 h 10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98" h="1048">
                    <a:moveTo>
                      <a:pt x="1098" y="839"/>
                    </a:moveTo>
                    <a:lnTo>
                      <a:pt x="1098" y="1048"/>
                    </a:lnTo>
                    <a:lnTo>
                      <a:pt x="0" y="1048"/>
                    </a:lnTo>
                    <a:lnTo>
                      <a:pt x="0" y="839"/>
                    </a:lnTo>
                    <a:lnTo>
                      <a:pt x="891" y="839"/>
                    </a:lnTo>
                    <a:cubicBezTo>
                      <a:pt x="892" y="794"/>
                      <a:pt x="884" y="744"/>
                      <a:pt x="856" y="707"/>
                    </a:cubicBezTo>
                    <a:cubicBezTo>
                      <a:pt x="832" y="675"/>
                      <a:pt x="794" y="656"/>
                      <a:pt x="743" y="653"/>
                    </a:cubicBezTo>
                    <a:cubicBezTo>
                      <a:pt x="739" y="660"/>
                      <a:pt x="731" y="666"/>
                      <a:pt x="722" y="666"/>
                    </a:cubicBezTo>
                    <a:lnTo>
                      <a:pt x="679" y="666"/>
                    </a:lnTo>
                    <a:cubicBezTo>
                      <a:pt x="666" y="666"/>
                      <a:pt x="655" y="655"/>
                      <a:pt x="655" y="641"/>
                    </a:cubicBezTo>
                    <a:cubicBezTo>
                      <a:pt x="655" y="628"/>
                      <a:pt x="666" y="617"/>
                      <a:pt x="679" y="617"/>
                    </a:cubicBezTo>
                    <a:lnTo>
                      <a:pt x="722" y="617"/>
                    </a:lnTo>
                    <a:cubicBezTo>
                      <a:pt x="733" y="617"/>
                      <a:pt x="742" y="624"/>
                      <a:pt x="745" y="634"/>
                    </a:cubicBezTo>
                    <a:cubicBezTo>
                      <a:pt x="801" y="638"/>
                      <a:pt x="843" y="659"/>
                      <a:pt x="871" y="696"/>
                    </a:cubicBezTo>
                    <a:cubicBezTo>
                      <a:pt x="903" y="737"/>
                      <a:pt x="911" y="791"/>
                      <a:pt x="910" y="839"/>
                    </a:cubicBezTo>
                    <a:lnTo>
                      <a:pt x="1098" y="839"/>
                    </a:lnTo>
                    <a:lnTo>
                      <a:pt x="1098" y="839"/>
                    </a:lnTo>
                    <a:close/>
                    <a:moveTo>
                      <a:pt x="549" y="459"/>
                    </a:moveTo>
                    <a:cubicBezTo>
                      <a:pt x="676" y="459"/>
                      <a:pt x="778" y="356"/>
                      <a:pt x="778" y="229"/>
                    </a:cubicBezTo>
                    <a:cubicBezTo>
                      <a:pt x="778" y="103"/>
                      <a:pt x="676" y="0"/>
                      <a:pt x="549" y="0"/>
                    </a:cubicBezTo>
                    <a:cubicBezTo>
                      <a:pt x="423" y="0"/>
                      <a:pt x="320" y="103"/>
                      <a:pt x="320" y="229"/>
                    </a:cubicBezTo>
                    <a:cubicBezTo>
                      <a:pt x="320" y="356"/>
                      <a:pt x="423" y="459"/>
                      <a:pt x="549" y="459"/>
                    </a:cubicBezTo>
                    <a:close/>
                    <a:moveTo>
                      <a:pt x="830" y="729"/>
                    </a:moveTo>
                    <a:cubicBezTo>
                      <a:pt x="813" y="708"/>
                      <a:pt x="789" y="695"/>
                      <a:pt x="756" y="690"/>
                    </a:cubicBezTo>
                    <a:cubicBezTo>
                      <a:pt x="746" y="697"/>
                      <a:pt x="734" y="701"/>
                      <a:pt x="722" y="701"/>
                    </a:cubicBezTo>
                    <a:lnTo>
                      <a:pt x="679" y="701"/>
                    </a:lnTo>
                    <a:cubicBezTo>
                      <a:pt x="648" y="701"/>
                      <a:pt x="621" y="675"/>
                      <a:pt x="621" y="643"/>
                    </a:cubicBezTo>
                    <a:cubicBezTo>
                      <a:pt x="621" y="611"/>
                      <a:pt x="647" y="585"/>
                      <a:pt x="679" y="585"/>
                    </a:cubicBezTo>
                    <a:lnTo>
                      <a:pt x="722" y="585"/>
                    </a:lnTo>
                    <a:cubicBezTo>
                      <a:pt x="738" y="585"/>
                      <a:pt x="754" y="593"/>
                      <a:pt x="765" y="605"/>
                    </a:cubicBezTo>
                    <a:cubicBezTo>
                      <a:pt x="815" y="611"/>
                      <a:pt x="855" y="631"/>
                      <a:pt x="885" y="663"/>
                    </a:cubicBezTo>
                    <a:cubicBezTo>
                      <a:pt x="885" y="662"/>
                      <a:pt x="885" y="660"/>
                      <a:pt x="885" y="659"/>
                    </a:cubicBezTo>
                    <a:lnTo>
                      <a:pt x="874" y="607"/>
                    </a:lnTo>
                    <a:cubicBezTo>
                      <a:pt x="849" y="524"/>
                      <a:pt x="782" y="459"/>
                      <a:pt x="697" y="437"/>
                    </a:cubicBezTo>
                    <a:cubicBezTo>
                      <a:pt x="659" y="473"/>
                      <a:pt x="606" y="496"/>
                      <a:pt x="549" y="496"/>
                    </a:cubicBezTo>
                    <a:cubicBezTo>
                      <a:pt x="492" y="496"/>
                      <a:pt x="440" y="473"/>
                      <a:pt x="401" y="437"/>
                    </a:cubicBezTo>
                    <a:cubicBezTo>
                      <a:pt x="293" y="466"/>
                      <a:pt x="212" y="564"/>
                      <a:pt x="212" y="681"/>
                    </a:cubicBezTo>
                    <a:lnTo>
                      <a:pt x="212" y="807"/>
                    </a:lnTo>
                    <a:lnTo>
                      <a:pt x="857" y="807"/>
                    </a:lnTo>
                    <a:cubicBezTo>
                      <a:pt x="853" y="775"/>
                      <a:pt x="844" y="748"/>
                      <a:pt x="830" y="7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cxnSp>
          <p:nvCxnSpPr>
            <p:cNvPr id="6" name="直接连接符 11"/>
            <p:cNvCxnSpPr/>
            <p:nvPr/>
          </p:nvCxnSpPr>
          <p:spPr>
            <a:xfrm>
              <a:off x="525464" y="1092217"/>
              <a:ext cx="11134646" cy="0"/>
            </a:xfrm>
            <a:prstGeom prst="line">
              <a:avLst/>
            </a:prstGeom>
            <a:ln w="19050">
              <a:solidFill>
                <a:srgbClr val="0357A8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/>
          </p:nvSpPr>
          <p:spPr>
            <a:xfrm>
              <a:off x="1087352" y="342786"/>
              <a:ext cx="6167238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4.</a:t>
              </a:r>
              <a:r>
                <a:rPr lang="zh-CN" altLang="en-US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资料提交方式</a:t>
              </a:r>
            </a:p>
          </p:txBody>
        </p:sp>
      </p:grpSp>
      <p:sp>
        <p:nvSpPr>
          <p:cNvPr id="11" name="内容占位符 2"/>
          <p:cNvSpPr txBox="1"/>
          <p:nvPr/>
        </p:nvSpPr>
        <p:spPr>
          <a:xfrm>
            <a:off x="528677" y="1292256"/>
            <a:ext cx="6894404" cy="5478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初赛资料提交截止时间：</a:t>
            </a:r>
            <a:r>
              <a:rPr kumimoji="1" lang="en-US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2024</a:t>
            </a:r>
            <a:r>
              <a:rPr kumimoji="1"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kumimoji="1" lang="en-US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kumimoji="1" lang="zh-CN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kumimoji="1" lang="en-US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22</a:t>
            </a:r>
            <a:r>
              <a:rPr kumimoji="1" lang="zh-CN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r>
              <a:rPr kumimoji="1" lang="en-US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10:00</a:t>
            </a:r>
            <a:r>
              <a:rPr kumimoji="1"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上午</a:t>
            </a:r>
            <a:r>
              <a:rPr kumimoji="1" lang="en-US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kumimoji="1"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</a:t>
            </a:r>
            <a:endParaRPr kumimoji="1" lang="en-US" altLang="zh-CN" sz="2000" b="1" dirty="0">
              <a:solidFill>
                <a:srgbClr val="ED7D3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各队需在截止日前由</a:t>
            </a:r>
            <a:r>
              <a:rPr kumimoji="1"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名队员通过官网（链接：</a:t>
            </a:r>
            <a:r>
              <a:rPr kumimoji="1" lang="en-GB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http://www.paraedu.org.cn</a:t>
            </a:r>
            <a:r>
              <a:rPr kumimoji="1" lang="zh-CN" altLang="en-GB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个人主页提交参赛作品及相关文件的网盘链接及密码（如右图所示），如用</a:t>
            </a:r>
            <a:r>
              <a:rPr kumimoji="1"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MacOS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系统打包格式请选用</a:t>
            </a:r>
            <a:r>
              <a:rPr kumimoji="1"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ZIP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格式，防止文件显示乱码 ；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作品提交截止前，各队可对程序随时修改，并在原路径更新提交参赛程序，组委会默认以最新提交内容为准。逾期未提交的队伍视为弃赛。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350447" y="1213009"/>
            <a:ext cx="4405520" cy="5468162"/>
            <a:chOff x="7350447" y="1302750"/>
            <a:chExt cx="4405520" cy="5468162"/>
          </a:xfrm>
        </p:grpSpPr>
        <p:pic>
          <p:nvPicPr>
            <p:cNvPr id="12" name="图片 11" descr="图形用户界面, 应用程序, Teams&#10;&#10;描述已自动生成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7423081" y="4671646"/>
              <a:ext cx="4332886" cy="2099266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7350447" y="4299857"/>
              <a:ext cx="1292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dirty="0"/>
                <a:t>第二步：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350447" y="1302750"/>
              <a:ext cx="1292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dirty="0"/>
                <a:t>第一步：</a:t>
              </a: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896FB4AD-C406-8FDE-133C-FE14936E4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035" y="1726092"/>
            <a:ext cx="4078288" cy="224663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/>
          <p:cNvGrpSpPr/>
          <p:nvPr/>
        </p:nvGrpSpPr>
        <p:grpSpPr>
          <a:xfrm>
            <a:off x="545121" y="340515"/>
            <a:ext cx="11210846" cy="751702"/>
            <a:chOff x="449264" y="340515"/>
            <a:chExt cx="11210846" cy="751702"/>
          </a:xfrm>
        </p:grpSpPr>
        <p:grpSp>
          <p:nvGrpSpPr>
            <p:cNvPr id="5" name="组合 18"/>
            <p:cNvGrpSpPr/>
            <p:nvPr/>
          </p:nvGrpSpPr>
          <p:grpSpPr>
            <a:xfrm>
              <a:off x="449264" y="340515"/>
              <a:ext cx="551664" cy="551664"/>
              <a:chOff x="1723126" y="2043618"/>
              <a:chExt cx="686135" cy="686135"/>
            </a:xfrm>
          </p:grpSpPr>
          <p:sp>
            <p:nvSpPr>
              <p:cNvPr id="9" name="椭圆 8"/>
              <p:cNvSpPr/>
              <p:nvPr/>
            </p:nvSpPr>
            <p:spPr>
              <a:xfrm flipH="1">
                <a:off x="1723126" y="2043618"/>
                <a:ext cx="686135" cy="686135"/>
              </a:xfrm>
              <a:prstGeom prst="ellipse">
                <a:avLst/>
              </a:prstGeom>
              <a:solidFill>
                <a:srgbClr val="0357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Oval 8"/>
              <p:cNvSpPr/>
              <p:nvPr/>
            </p:nvSpPr>
            <p:spPr>
              <a:xfrm flipH="1">
                <a:off x="1881117" y="2210245"/>
                <a:ext cx="370153" cy="352881"/>
              </a:xfrm>
              <a:custGeom>
                <a:avLst/>
                <a:gdLst>
                  <a:gd name="T0" fmla="*/ 1098 w 1098"/>
                  <a:gd name="T1" fmla="*/ 839 h 1048"/>
                  <a:gd name="T2" fmla="*/ 1098 w 1098"/>
                  <a:gd name="T3" fmla="*/ 1048 h 1048"/>
                  <a:gd name="T4" fmla="*/ 0 w 1098"/>
                  <a:gd name="T5" fmla="*/ 1048 h 1048"/>
                  <a:gd name="T6" fmla="*/ 0 w 1098"/>
                  <a:gd name="T7" fmla="*/ 839 h 1048"/>
                  <a:gd name="T8" fmla="*/ 891 w 1098"/>
                  <a:gd name="T9" fmla="*/ 839 h 1048"/>
                  <a:gd name="T10" fmla="*/ 856 w 1098"/>
                  <a:gd name="T11" fmla="*/ 707 h 1048"/>
                  <a:gd name="T12" fmla="*/ 743 w 1098"/>
                  <a:gd name="T13" fmla="*/ 653 h 1048"/>
                  <a:gd name="T14" fmla="*/ 722 w 1098"/>
                  <a:gd name="T15" fmla="*/ 666 h 1048"/>
                  <a:gd name="T16" fmla="*/ 679 w 1098"/>
                  <a:gd name="T17" fmla="*/ 666 h 1048"/>
                  <a:gd name="T18" fmla="*/ 655 w 1098"/>
                  <a:gd name="T19" fmla="*/ 641 h 1048"/>
                  <a:gd name="T20" fmla="*/ 679 w 1098"/>
                  <a:gd name="T21" fmla="*/ 617 h 1048"/>
                  <a:gd name="T22" fmla="*/ 722 w 1098"/>
                  <a:gd name="T23" fmla="*/ 617 h 1048"/>
                  <a:gd name="T24" fmla="*/ 745 w 1098"/>
                  <a:gd name="T25" fmla="*/ 634 h 1048"/>
                  <a:gd name="T26" fmla="*/ 871 w 1098"/>
                  <a:gd name="T27" fmla="*/ 696 h 1048"/>
                  <a:gd name="T28" fmla="*/ 910 w 1098"/>
                  <a:gd name="T29" fmla="*/ 839 h 1048"/>
                  <a:gd name="T30" fmla="*/ 1098 w 1098"/>
                  <a:gd name="T31" fmla="*/ 839 h 1048"/>
                  <a:gd name="T32" fmla="*/ 1098 w 1098"/>
                  <a:gd name="T33" fmla="*/ 839 h 1048"/>
                  <a:gd name="T34" fmla="*/ 549 w 1098"/>
                  <a:gd name="T35" fmla="*/ 459 h 1048"/>
                  <a:gd name="T36" fmla="*/ 778 w 1098"/>
                  <a:gd name="T37" fmla="*/ 229 h 1048"/>
                  <a:gd name="T38" fmla="*/ 549 w 1098"/>
                  <a:gd name="T39" fmla="*/ 0 h 1048"/>
                  <a:gd name="T40" fmla="*/ 320 w 1098"/>
                  <a:gd name="T41" fmla="*/ 229 h 1048"/>
                  <a:gd name="T42" fmla="*/ 549 w 1098"/>
                  <a:gd name="T43" fmla="*/ 459 h 1048"/>
                  <a:gd name="T44" fmla="*/ 830 w 1098"/>
                  <a:gd name="T45" fmla="*/ 729 h 1048"/>
                  <a:gd name="T46" fmla="*/ 756 w 1098"/>
                  <a:gd name="T47" fmla="*/ 690 h 1048"/>
                  <a:gd name="T48" fmla="*/ 722 w 1098"/>
                  <a:gd name="T49" fmla="*/ 701 h 1048"/>
                  <a:gd name="T50" fmla="*/ 679 w 1098"/>
                  <a:gd name="T51" fmla="*/ 701 h 1048"/>
                  <a:gd name="T52" fmla="*/ 621 w 1098"/>
                  <a:gd name="T53" fmla="*/ 643 h 1048"/>
                  <a:gd name="T54" fmla="*/ 679 w 1098"/>
                  <a:gd name="T55" fmla="*/ 585 h 1048"/>
                  <a:gd name="T56" fmla="*/ 722 w 1098"/>
                  <a:gd name="T57" fmla="*/ 585 h 1048"/>
                  <a:gd name="T58" fmla="*/ 765 w 1098"/>
                  <a:gd name="T59" fmla="*/ 605 h 1048"/>
                  <a:gd name="T60" fmla="*/ 885 w 1098"/>
                  <a:gd name="T61" fmla="*/ 663 h 1048"/>
                  <a:gd name="T62" fmla="*/ 885 w 1098"/>
                  <a:gd name="T63" fmla="*/ 659 h 1048"/>
                  <a:gd name="T64" fmla="*/ 874 w 1098"/>
                  <a:gd name="T65" fmla="*/ 607 h 1048"/>
                  <a:gd name="T66" fmla="*/ 697 w 1098"/>
                  <a:gd name="T67" fmla="*/ 437 h 1048"/>
                  <a:gd name="T68" fmla="*/ 549 w 1098"/>
                  <a:gd name="T69" fmla="*/ 496 h 1048"/>
                  <a:gd name="T70" fmla="*/ 401 w 1098"/>
                  <a:gd name="T71" fmla="*/ 437 h 1048"/>
                  <a:gd name="T72" fmla="*/ 212 w 1098"/>
                  <a:gd name="T73" fmla="*/ 681 h 1048"/>
                  <a:gd name="T74" fmla="*/ 212 w 1098"/>
                  <a:gd name="T75" fmla="*/ 807 h 1048"/>
                  <a:gd name="T76" fmla="*/ 857 w 1098"/>
                  <a:gd name="T77" fmla="*/ 807 h 1048"/>
                  <a:gd name="T78" fmla="*/ 830 w 1098"/>
                  <a:gd name="T79" fmla="*/ 729 h 10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98" h="1048">
                    <a:moveTo>
                      <a:pt x="1098" y="839"/>
                    </a:moveTo>
                    <a:lnTo>
                      <a:pt x="1098" y="1048"/>
                    </a:lnTo>
                    <a:lnTo>
                      <a:pt x="0" y="1048"/>
                    </a:lnTo>
                    <a:lnTo>
                      <a:pt x="0" y="839"/>
                    </a:lnTo>
                    <a:lnTo>
                      <a:pt x="891" y="839"/>
                    </a:lnTo>
                    <a:cubicBezTo>
                      <a:pt x="892" y="794"/>
                      <a:pt x="884" y="744"/>
                      <a:pt x="856" y="707"/>
                    </a:cubicBezTo>
                    <a:cubicBezTo>
                      <a:pt x="832" y="675"/>
                      <a:pt x="794" y="656"/>
                      <a:pt x="743" y="653"/>
                    </a:cubicBezTo>
                    <a:cubicBezTo>
                      <a:pt x="739" y="660"/>
                      <a:pt x="731" y="666"/>
                      <a:pt x="722" y="666"/>
                    </a:cubicBezTo>
                    <a:lnTo>
                      <a:pt x="679" y="666"/>
                    </a:lnTo>
                    <a:cubicBezTo>
                      <a:pt x="666" y="666"/>
                      <a:pt x="655" y="655"/>
                      <a:pt x="655" y="641"/>
                    </a:cubicBezTo>
                    <a:cubicBezTo>
                      <a:pt x="655" y="628"/>
                      <a:pt x="666" y="617"/>
                      <a:pt x="679" y="617"/>
                    </a:cubicBezTo>
                    <a:lnTo>
                      <a:pt x="722" y="617"/>
                    </a:lnTo>
                    <a:cubicBezTo>
                      <a:pt x="733" y="617"/>
                      <a:pt x="742" y="624"/>
                      <a:pt x="745" y="634"/>
                    </a:cubicBezTo>
                    <a:cubicBezTo>
                      <a:pt x="801" y="638"/>
                      <a:pt x="843" y="659"/>
                      <a:pt x="871" y="696"/>
                    </a:cubicBezTo>
                    <a:cubicBezTo>
                      <a:pt x="903" y="737"/>
                      <a:pt x="911" y="791"/>
                      <a:pt x="910" y="839"/>
                    </a:cubicBezTo>
                    <a:lnTo>
                      <a:pt x="1098" y="839"/>
                    </a:lnTo>
                    <a:lnTo>
                      <a:pt x="1098" y="839"/>
                    </a:lnTo>
                    <a:close/>
                    <a:moveTo>
                      <a:pt x="549" y="459"/>
                    </a:moveTo>
                    <a:cubicBezTo>
                      <a:pt x="676" y="459"/>
                      <a:pt x="778" y="356"/>
                      <a:pt x="778" y="229"/>
                    </a:cubicBezTo>
                    <a:cubicBezTo>
                      <a:pt x="778" y="103"/>
                      <a:pt x="676" y="0"/>
                      <a:pt x="549" y="0"/>
                    </a:cubicBezTo>
                    <a:cubicBezTo>
                      <a:pt x="423" y="0"/>
                      <a:pt x="320" y="103"/>
                      <a:pt x="320" y="229"/>
                    </a:cubicBezTo>
                    <a:cubicBezTo>
                      <a:pt x="320" y="356"/>
                      <a:pt x="423" y="459"/>
                      <a:pt x="549" y="459"/>
                    </a:cubicBezTo>
                    <a:close/>
                    <a:moveTo>
                      <a:pt x="830" y="729"/>
                    </a:moveTo>
                    <a:cubicBezTo>
                      <a:pt x="813" y="708"/>
                      <a:pt x="789" y="695"/>
                      <a:pt x="756" y="690"/>
                    </a:cubicBezTo>
                    <a:cubicBezTo>
                      <a:pt x="746" y="697"/>
                      <a:pt x="734" y="701"/>
                      <a:pt x="722" y="701"/>
                    </a:cubicBezTo>
                    <a:lnTo>
                      <a:pt x="679" y="701"/>
                    </a:lnTo>
                    <a:cubicBezTo>
                      <a:pt x="648" y="701"/>
                      <a:pt x="621" y="675"/>
                      <a:pt x="621" y="643"/>
                    </a:cubicBezTo>
                    <a:cubicBezTo>
                      <a:pt x="621" y="611"/>
                      <a:pt x="647" y="585"/>
                      <a:pt x="679" y="585"/>
                    </a:cubicBezTo>
                    <a:lnTo>
                      <a:pt x="722" y="585"/>
                    </a:lnTo>
                    <a:cubicBezTo>
                      <a:pt x="738" y="585"/>
                      <a:pt x="754" y="593"/>
                      <a:pt x="765" y="605"/>
                    </a:cubicBezTo>
                    <a:cubicBezTo>
                      <a:pt x="815" y="611"/>
                      <a:pt x="855" y="631"/>
                      <a:pt x="885" y="663"/>
                    </a:cubicBezTo>
                    <a:cubicBezTo>
                      <a:pt x="885" y="662"/>
                      <a:pt x="885" y="660"/>
                      <a:pt x="885" y="659"/>
                    </a:cubicBezTo>
                    <a:lnTo>
                      <a:pt x="874" y="607"/>
                    </a:lnTo>
                    <a:cubicBezTo>
                      <a:pt x="849" y="524"/>
                      <a:pt x="782" y="459"/>
                      <a:pt x="697" y="437"/>
                    </a:cubicBezTo>
                    <a:cubicBezTo>
                      <a:pt x="659" y="473"/>
                      <a:pt x="606" y="496"/>
                      <a:pt x="549" y="496"/>
                    </a:cubicBezTo>
                    <a:cubicBezTo>
                      <a:pt x="492" y="496"/>
                      <a:pt x="440" y="473"/>
                      <a:pt x="401" y="437"/>
                    </a:cubicBezTo>
                    <a:cubicBezTo>
                      <a:pt x="293" y="466"/>
                      <a:pt x="212" y="564"/>
                      <a:pt x="212" y="681"/>
                    </a:cubicBezTo>
                    <a:lnTo>
                      <a:pt x="212" y="807"/>
                    </a:lnTo>
                    <a:lnTo>
                      <a:pt x="857" y="807"/>
                    </a:lnTo>
                    <a:cubicBezTo>
                      <a:pt x="853" y="775"/>
                      <a:pt x="844" y="748"/>
                      <a:pt x="830" y="7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cxnSp>
          <p:nvCxnSpPr>
            <p:cNvPr id="6" name="直接连接符 11"/>
            <p:cNvCxnSpPr/>
            <p:nvPr/>
          </p:nvCxnSpPr>
          <p:spPr>
            <a:xfrm>
              <a:off x="525464" y="1092217"/>
              <a:ext cx="11134646" cy="0"/>
            </a:xfrm>
            <a:prstGeom prst="line">
              <a:avLst/>
            </a:prstGeom>
            <a:ln w="19050">
              <a:solidFill>
                <a:srgbClr val="0357A8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/>
          </p:nvSpPr>
          <p:spPr>
            <a:xfrm>
              <a:off x="1087352" y="342786"/>
              <a:ext cx="6167238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5.</a:t>
              </a:r>
              <a:r>
                <a:rPr lang="zh-CN" altLang="en-US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大赛支持及联系方式</a:t>
              </a:r>
            </a:p>
          </p:txBody>
        </p:sp>
      </p:grpSp>
      <p:sp>
        <p:nvSpPr>
          <p:cNvPr id="11" name="内容占位符 2"/>
          <p:cNvSpPr txBox="1"/>
          <p:nvPr/>
        </p:nvSpPr>
        <p:spPr>
          <a:xfrm>
            <a:off x="672148" y="1026150"/>
            <a:ext cx="10749727" cy="5796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defRPr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大赛平台</a:t>
            </a:r>
            <a:r>
              <a:rPr kumimoji="1"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不限制应用平台（鼓励有条件迁移至鲲鹏计算平台）</a:t>
            </a:r>
            <a:r>
              <a:rPr kumimoji="1"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;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应用程序为自研软件或开源软件的优化，面向实际应用领域，采用数值模拟、数据处理、人工智能等方法，参赛作品为非既有的基准测试代码。 。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342900" algn="l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技术支持邮箱：</a:t>
            </a:r>
            <a:r>
              <a:rPr kumimoji="1" lang="en-US" altLang="zh-CN" sz="2000" dirty="0" err="1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pac@paratera.com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大赛官方网站：</a:t>
            </a:r>
            <a:r>
              <a:rPr kumimoji="1" lang="en-GB" altLang="zh-CN" sz="2000" dirty="0" err="1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www.paraedu.org.cn</a:t>
            </a:r>
            <a:r>
              <a:rPr kumimoji="1" lang="zh-CN" altLang="en-GB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</a:t>
            </a:r>
            <a:r>
              <a:rPr kumimoji="1" lang="en-US" altLang="zh-CN" sz="2000" dirty="0" err="1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www.pac-hpc.com</a:t>
            </a:r>
            <a:endParaRPr kumimoji="1" lang="en-GB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kumimoji="1" lang="zh-CN" altLang="en-GB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参赛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微信群名：“</a:t>
            </a:r>
            <a:r>
              <a:rPr kumimoji="1"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PAC2023-2024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参赛群”（邀请入群）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342900" algn="l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技术支持人员：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刘  帅</a:t>
            </a:r>
            <a:r>
              <a:rPr kumimoji="1" lang="en-US" altLang="zh-CN" sz="2000" dirty="0" err="1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liushuai@paratera.com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叶晋甫</a:t>
            </a:r>
            <a:r>
              <a:rPr kumimoji="1" lang="en-GB" altLang="zh-CN" sz="2000" dirty="0" err="1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yejf@paratera.com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62987" y="1866201"/>
            <a:ext cx="11470512" cy="2800767"/>
          </a:xfrm>
          <a:prstGeom prst="rect">
            <a:avLst/>
          </a:prstGeom>
          <a:noFill/>
          <a:effectLst>
            <a:outerShdw blurRad="101600" dist="76200" dir="2700000" algn="tl" rotWithShape="0">
              <a:srgbClr val="041D84">
                <a:alpha val="85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b="1" spc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预祝</a:t>
            </a:r>
            <a:endParaRPr lang="en-US" altLang="zh-CN" sz="8800" b="1" spc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sz="8800" b="1" spc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各参赛队取得佳绩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212232" cy="6858000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695047" y="577534"/>
            <a:ext cx="19527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b="1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pitchFamily="34" charset="-122"/>
              </a:rPr>
              <a:t>目 录</a:t>
            </a:r>
          </a:p>
        </p:txBody>
      </p:sp>
      <p:sp>
        <p:nvSpPr>
          <p:cNvPr id="3" name="矩形 2"/>
          <p:cNvSpPr/>
          <p:nvPr/>
        </p:nvSpPr>
        <p:spPr>
          <a:xfrm>
            <a:off x="859536" y="1626451"/>
            <a:ext cx="8593752" cy="4243997"/>
          </a:xfrm>
          <a:prstGeom prst="rect">
            <a:avLst/>
          </a:prstGeom>
          <a:gradFill>
            <a:gsLst>
              <a:gs pos="37000">
                <a:srgbClr val="00ADFF"/>
              </a:gs>
              <a:gs pos="74000">
                <a:srgbClr val="0074DE">
                  <a:alpha val="0"/>
                </a:srgbClr>
              </a:gs>
              <a:gs pos="0">
                <a:srgbClr val="0074DE"/>
              </a:gs>
            </a:gsLst>
            <a:lin ang="0" scaled="0"/>
          </a:gradFill>
          <a:ln w="12700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5" name="椭圆 74"/>
          <p:cNvSpPr/>
          <p:nvPr/>
        </p:nvSpPr>
        <p:spPr>
          <a:xfrm>
            <a:off x="6754939" y="1554684"/>
            <a:ext cx="4403161" cy="4403161"/>
          </a:xfrm>
          <a:prstGeom prst="ellipse">
            <a:avLst/>
          </a:prstGeom>
          <a:blipFill dpi="0"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  <a:effectLst>
            <a:outerShdw blurRad="101600" dist="76200" dir="2700000" algn="tl" rotWithShape="0">
              <a:srgbClr val="041D84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8" name="组合 17"/>
          <p:cNvGrpSpPr/>
          <p:nvPr/>
        </p:nvGrpSpPr>
        <p:grpSpPr>
          <a:xfrm>
            <a:off x="1152361" y="1828448"/>
            <a:ext cx="10374363" cy="4747961"/>
            <a:chOff x="1186698" y="1553216"/>
            <a:chExt cx="10374363" cy="4747961"/>
          </a:xfrm>
        </p:grpSpPr>
        <p:sp>
          <p:nvSpPr>
            <p:cNvPr id="42" name="椭圆 41"/>
            <p:cNvSpPr/>
            <p:nvPr/>
          </p:nvSpPr>
          <p:spPr>
            <a:xfrm rot="16200000" flipH="1">
              <a:off x="11177790" y="5917906"/>
              <a:ext cx="383271" cy="383271"/>
            </a:xfrm>
            <a:prstGeom prst="ellipse">
              <a:avLst/>
            </a:prstGeom>
            <a:gradFill flip="none" rotWithShape="1">
              <a:gsLst>
                <a:gs pos="0">
                  <a:srgbClr val="982FBF"/>
                </a:gs>
                <a:gs pos="100000">
                  <a:srgbClr val="992CBC">
                    <a:alpha val="0"/>
                    <a:lumMod val="100000"/>
                  </a:srgbClr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1186698" y="1553216"/>
              <a:ext cx="4212616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zh-CN" sz="2800" spc="600" dirty="0">
                  <a:solidFill>
                    <a:schemeClr val="bg1"/>
                  </a:solidFill>
                  <a:latin typeface="+mj-ea"/>
                  <a:ea typeface="+mj-ea"/>
                  <a:cs typeface="微软雅黑" panose="020B0503020204020204" pitchFamily="34" charset="-122"/>
                </a:rPr>
                <a:t>01.</a:t>
              </a:r>
              <a:r>
                <a:rPr lang="zh-CN" altLang="en-US" sz="2800" spc="600" dirty="0">
                  <a:solidFill>
                    <a:schemeClr val="bg1"/>
                  </a:solidFill>
                  <a:latin typeface="+mj-ea"/>
                  <a:ea typeface="+mj-ea"/>
                  <a:cs typeface="微软雅黑" panose="020B0503020204020204" pitchFamily="34" charset="-122"/>
                </a:rPr>
                <a:t>参赛对象与要求</a:t>
              </a:r>
            </a:p>
          </p:txBody>
        </p:sp>
        <p:grpSp>
          <p:nvGrpSpPr>
            <p:cNvPr id="70" name="组合 50"/>
            <p:cNvGrpSpPr/>
            <p:nvPr/>
          </p:nvGrpSpPr>
          <p:grpSpPr>
            <a:xfrm flipV="1">
              <a:off x="1288298" y="2186958"/>
              <a:ext cx="417476" cy="84782"/>
              <a:chOff x="4255051" y="1934710"/>
              <a:chExt cx="697964" cy="141744"/>
            </a:xfrm>
          </p:grpSpPr>
          <p:sp>
            <p:nvSpPr>
              <p:cNvPr id="72" name="等腰三角形 48"/>
              <p:cNvSpPr/>
              <p:nvPr/>
            </p:nvSpPr>
            <p:spPr>
              <a:xfrm rot="5400000">
                <a:off x="4334327" y="1855434"/>
                <a:ext cx="141744" cy="30029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73" name="等腰三角形 49"/>
              <p:cNvSpPr/>
              <p:nvPr/>
            </p:nvSpPr>
            <p:spPr>
              <a:xfrm rot="5400000">
                <a:off x="4731995" y="1855434"/>
                <a:ext cx="141744" cy="30029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</a:endParaRPr>
              </a:p>
            </p:txBody>
          </p:sp>
        </p:grpSp>
        <p:grpSp>
          <p:nvGrpSpPr>
            <p:cNvPr id="66" name="组合 59"/>
            <p:cNvGrpSpPr/>
            <p:nvPr/>
          </p:nvGrpSpPr>
          <p:grpSpPr>
            <a:xfrm flipV="1">
              <a:off x="1288298" y="2995194"/>
              <a:ext cx="417476" cy="84782"/>
              <a:chOff x="4255051" y="1934710"/>
              <a:chExt cx="697964" cy="141744"/>
            </a:xfrm>
          </p:grpSpPr>
          <p:sp>
            <p:nvSpPr>
              <p:cNvPr id="68" name="等腰三角形 64"/>
              <p:cNvSpPr/>
              <p:nvPr/>
            </p:nvSpPr>
            <p:spPr>
              <a:xfrm rot="5400000">
                <a:off x="4334327" y="1855434"/>
                <a:ext cx="141744" cy="30029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69" name="等腰三角形 65"/>
              <p:cNvSpPr/>
              <p:nvPr/>
            </p:nvSpPr>
            <p:spPr>
              <a:xfrm rot="5400000">
                <a:off x="4731995" y="1855434"/>
                <a:ext cx="141744" cy="30029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</a:endParaRPr>
              </a:p>
            </p:txBody>
          </p:sp>
        </p:grpSp>
        <p:sp>
          <p:nvSpPr>
            <p:cNvPr id="47" name="文本框 46"/>
            <p:cNvSpPr txBox="1"/>
            <p:nvPr/>
          </p:nvSpPr>
          <p:spPr>
            <a:xfrm>
              <a:off x="1186698" y="2361452"/>
              <a:ext cx="4212616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zh-CN" sz="2800" spc="600" dirty="0">
                  <a:solidFill>
                    <a:schemeClr val="bg1"/>
                  </a:solidFill>
                  <a:latin typeface="+mj-ea"/>
                  <a:ea typeface="+mj-ea"/>
                  <a:cs typeface="微软雅黑" panose="020B0503020204020204" pitchFamily="34" charset="-122"/>
                </a:rPr>
                <a:t>02.</a:t>
              </a:r>
              <a:r>
                <a:rPr lang="zh-CN" altLang="en-US" sz="2800" spc="600" dirty="0">
                  <a:solidFill>
                    <a:schemeClr val="bg1"/>
                  </a:solidFill>
                  <a:latin typeface="+mj-ea"/>
                  <a:ea typeface="+mj-ea"/>
                  <a:cs typeface="微软雅黑" panose="020B0503020204020204" pitchFamily="34" charset="-122"/>
                </a:rPr>
                <a:t>竞赛内容及形式</a:t>
              </a:r>
            </a:p>
          </p:txBody>
        </p:sp>
        <p:grpSp>
          <p:nvGrpSpPr>
            <p:cNvPr id="62" name="组合 75"/>
            <p:cNvGrpSpPr/>
            <p:nvPr/>
          </p:nvGrpSpPr>
          <p:grpSpPr>
            <a:xfrm flipV="1">
              <a:off x="1288298" y="3820404"/>
              <a:ext cx="417476" cy="84782"/>
              <a:chOff x="4255051" y="1934710"/>
              <a:chExt cx="697964" cy="141744"/>
            </a:xfrm>
          </p:grpSpPr>
          <p:sp>
            <p:nvSpPr>
              <p:cNvPr id="64" name="等腰三角形 77"/>
              <p:cNvSpPr/>
              <p:nvPr/>
            </p:nvSpPr>
            <p:spPr>
              <a:xfrm rot="5400000">
                <a:off x="4334327" y="1855434"/>
                <a:ext cx="141744" cy="30029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65" name="等腰三角形 78"/>
              <p:cNvSpPr/>
              <p:nvPr/>
            </p:nvSpPr>
            <p:spPr>
              <a:xfrm rot="5400000">
                <a:off x="4731995" y="1855434"/>
                <a:ext cx="141744" cy="30029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</a:endParaRPr>
              </a:p>
            </p:txBody>
          </p:sp>
        </p:grpSp>
        <p:sp>
          <p:nvSpPr>
            <p:cNvPr id="49" name="文本框 48"/>
            <p:cNvSpPr txBox="1"/>
            <p:nvPr/>
          </p:nvSpPr>
          <p:spPr>
            <a:xfrm>
              <a:off x="1186698" y="3186662"/>
              <a:ext cx="4430763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zh-CN" sz="2800" spc="600" dirty="0">
                  <a:solidFill>
                    <a:schemeClr val="bg1"/>
                  </a:solidFill>
                  <a:latin typeface="+mj-ea"/>
                  <a:ea typeface="+mj-ea"/>
                  <a:cs typeface="微软雅黑" panose="020B0503020204020204" pitchFamily="34" charset="-122"/>
                </a:rPr>
                <a:t>03.</a:t>
              </a:r>
              <a:r>
                <a:rPr lang="zh-CN" altLang="en-US" sz="2800" spc="600" dirty="0">
                  <a:solidFill>
                    <a:schemeClr val="bg1"/>
                  </a:solidFill>
                  <a:latin typeface="+mj-ea"/>
                  <a:ea typeface="+mj-ea"/>
                  <a:cs typeface="微软雅黑" panose="020B0503020204020204" pitchFamily="34" charset="-122"/>
                </a:rPr>
                <a:t>作品提交要求细则</a:t>
              </a:r>
            </a:p>
          </p:txBody>
        </p:sp>
        <p:grpSp>
          <p:nvGrpSpPr>
            <p:cNvPr id="58" name="组合 82"/>
            <p:cNvGrpSpPr/>
            <p:nvPr/>
          </p:nvGrpSpPr>
          <p:grpSpPr>
            <a:xfrm flipV="1">
              <a:off x="1288298" y="4667134"/>
              <a:ext cx="417476" cy="84782"/>
              <a:chOff x="4255051" y="1934710"/>
              <a:chExt cx="697964" cy="141744"/>
            </a:xfrm>
          </p:grpSpPr>
          <p:sp>
            <p:nvSpPr>
              <p:cNvPr id="60" name="等腰三角形 84"/>
              <p:cNvSpPr/>
              <p:nvPr/>
            </p:nvSpPr>
            <p:spPr>
              <a:xfrm rot="5400000">
                <a:off x="4334327" y="1855434"/>
                <a:ext cx="141744" cy="30029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61" name="等腰三角形 85"/>
              <p:cNvSpPr/>
              <p:nvPr/>
            </p:nvSpPr>
            <p:spPr>
              <a:xfrm rot="5400000">
                <a:off x="4731995" y="1855434"/>
                <a:ext cx="141744" cy="300296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</a:endParaRPr>
              </a:p>
            </p:txBody>
          </p:sp>
        </p:grpSp>
        <p:cxnSp>
          <p:nvCxnSpPr>
            <p:cNvPr id="71" name="直接连接符 72"/>
            <p:cNvCxnSpPr/>
            <p:nvPr/>
          </p:nvCxnSpPr>
          <p:spPr>
            <a:xfrm>
              <a:off x="1791721" y="2229349"/>
              <a:ext cx="4033007" cy="0"/>
            </a:xfrm>
            <a:prstGeom prst="line">
              <a:avLst/>
            </a:prstGeom>
            <a:ln>
              <a:solidFill>
                <a:schemeClr val="bg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2"/>
            <p:cNvCxnSpPr/>
            <p:nvPr/>
          </p:nvCxnSpPr>
          <p:spPr>
            <a:xfrm>
              <a:off x="1791721" y="3037585"/>
              <a:ext cx="4033007" cy="0"/>
            </a:xfrm>
            <a:prstGeom prst="line">
              <a:avLst/>
            </a:prstGeom>
            <a:ln>
              <a:solidFill>
                <a:schemeClr val="bg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76"/>
            <p:cNvCxnSpPr/>
            <p:nvPr/>
          </p:nvCxnSpPr>
          <p:spPr>
            <a:xfrm>
              <a:off x="1791721" y="3862795"/>
              <a:ext cx="4033007" cy="0"/>
            </a:xfrm>
            <a:prstGeom prst="line">
              <a:avLst/>
            </a:prstGeom>
            <a:ln>
              <a:solidFill>
                <a:schemeClr val="bg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83"/>
            <p:cNvCxnSpPr/>
            <p:nvPr/>
          </p:nvCxnSpPr>
          <p:spPr>
            <a:xfrm>
              <a:off x="1791721" y="4709525"/>
              <a:ext cx="4033007" cy="0"/>
            </a:xfrm>
            <a:prstGeom prst="line">
              <a:avLst/>
            </a:prstGeom>
            <a:ln>
              <a:solidFill>
                <a:schemeClr val="bg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文本框 50"/>
            <p:cNvSpPr txBox="1"/>
            <p:nvPr/>
          </p:nvSpPr>
          <p:spPr>
            <a:xfrm>
              <a:off x="1186698" y="4033392"/>
              <a:ext cx="3577323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zh-CN" sz="2800" spc="600" dirty="0">
                  <a:solidFill>
                    <a:schemeClr val="bg1"/>
                  </a:solidFill>
                  <a:latin typeface="+mj-ea"/>
                  <a:ea typeface="+mj-ea"/>
                  <a:cs typeface="微软雅黑" panose="020B0503020204020204" pitchFamily="34" charset="-122"/>
                </a:rPr>
                <a:t>04.</a:t>
              </a:r>
              <a:r>
                <a:rPr lang="zh-CN" altLang="en-US" sz="2800" spc="600" dirty="0">
                  <a:solidFill>
                    <a:schemeClr val="bg1"/>
                  </a:solidFill>
                  <a:latin typeface="+mj-ea"/>
                  <a:ea typeface="+mj-ea"/>
                  <a:cs typeface="微软雅黑" panose="020B0503020204020204" pitchFamily="34" charset="-122"/>
                </a:rPr>
                <a:t>作品提交方式</a:t>
              </a: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1186698" y="4882885"/>
              <a:ext cx="4909302" cy="5232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zh-CN" sz="2800" spc="600" dirty="0">
                  <a:solidFill>
                    <a:schemeClr val="bg1"/>
                  </a:solidFill>
                  <a:latin typeface="+mj-ea"/>
                  <a:ea typeface="+mj-ea"/>
                  <a:cs typeface="微软雅黑" panose="020B0503020204020204" pitchFamily="34" charset="-122"/>
                </a:rPr>
                <a:t>05.</a:t>
              </a:r>
              <a:r>
                <a:rPr lang="zh-CN" altLang="en-US" sz="2800" spc="600" dirty="0">
                  <a:solidFill>
                    <a:schemeClr val="bg1"/>
                  </a:solidFill>
                  <a:latin typeface="+mj-ea"/>
                  <a:ea typeface="+mj-ea"/>
                  <a:cs typeface="微软雅黑" panose="020B0503020204020204" pitchFamily="34" charset="-122"/>
                </a:rPr>
                <a:t>比赛支持及联系方式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/>
          <p:cNvGrpSpPr/>
          <p:nvPr/>
        </p:nvGrpSpPr>
        <p:grpSpPr>
          <a:xfrm>
            <a:off x="545121" y="340515"/>
            <a:ext cx="11210846" cy="751702"/>
            <a:chOff x="449264" y="340515"/>
            <a:chExt cx="11210846" cy="751702"/>
          </a:xfrm>
        </p:grpSpPr>
        <p:grpSp>
          <p:nvGrpSpPr>
            <p:cNvPr id="5" name="组合 18"/>
            <p:cNvGrpSpPr/>
            <p:nvPr/>
          </p:nvGrpSpPr>
          <p:grpSpPr>
            <a:xfrm>
              <a:off x="449264" y="340515"/>
              <a:ext cx="551664" cy="551664"/>
              <a:chOff x="1723126" y="2043618"/>
              <a:chExt cx="686135" cy="686135"/>
            </a:xfrm>
          </p:grpSpPr>
          <p:sp>
            <p:nvSpPr>
              <p:cNvPr id="9" name="椭圆 8"/>
              <p:cNvSpPr/>
              <p:nvPr/>
            </p:nvSpPr>
            <p:spPr>
              <a:xfrm flipH="1">
                <a:off x="1723126" y="2043618"/>
                <a:ext cx="686135" cy="686135"/>
              </a:xfrm>
              <a:prstGeom prst="ellipse">
                <a:avLst/>
              </a:prstGeom>
              <a:solidFill>
                <a:srgbClr val="0357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Oval 8"/>
              <p:cNvSpPr/>
              <p:nvPr/>
            </p:nvSpPr>
            <p:spPr>
              <a:xfrm flipH="1">
                <a:off x="1881117" y="2210245"/>
                <a:ext cx="370153" cy="352881"/>
              </a:xfrm>
              <a:custGeom>
                <a:avLst/>
                <a:gdLst>
                  <a:gd name="T0" fmla="*/ 1098 w 1098"/>
                  <a:gd name="T1" fmla="*/ 839 h 1048"/>
                  <a:gd name="T2" fmla="*/ 1098 w 1098"/>
                  <a:gd name="T3" fmla="*/ 1048 h 1048"/>
                  <a:gd name="T4" fmla="*/ 0 w 1098"/>
                  <a:gd name="T5" fmla="*/ 1048 h 1048"/>
                  <a:gd name="T6" fmla="*/ 0 w 1098"/>
                  <a:gd name="T7" fmla="*/ 839 h 1048"/>
                  <a:gd name="T8" fmla="*/ 891 w 1098"/>
                  <a:gd name="T9" fmla="*/ 839 h 1048"/>
                  <a:gd name="T10" fmla="*/ 856 w 1098"/>
                  <a:gd name="T11" fmla="*/ 707 h 1048"/>
                  <a:gd name="T12" fmla="*/ 743 w 1098"/>
                  <a:gd name="T13" fmla="*/ 653 h 1048"/>
                  <a:gd name="T14" fmla="*/ 722 w 1098"/>
                  <a:gd name="T15" fmla="*/ 666 h 1048"/>
                  <a:gd name="T16" fmla="*/ 679 w 1098"/>
                  <a:gd name="T17" fmla="*/ 666 h 1048"/>
                  <a:gd name="T18" fmla="*/ 655 w 1098"/>
                  <a:gd name="T19" fmla="*/ 641 h 1048"/>
                  <a:gd name="T20" fmla="*/ 679 w 1098"/>
                  <a:gd name="T21" fmla="*/ 617 h 1048"/>
                  <a:gd name="T22" fmla="*/ 722 w 1098"/>
                  <a:gd name="T23" fmla="*/ 617 h 1048"/>
                  <a:gd name="T24" fmla="*/ 745 w 1098"/>
                  <a:gd name="T25" fmla="*/ 634 h 1048"/>
                  <a:gd name="T26" fmla="*/ 871 w 1098"/>
                  <a:gd name="T27" fmla="*/ 696 h 1048"/>
                  <a:gd name="T28" fmla="*/ 910 w 1098"/>
                  <a:gd name="T29" fmla="*/ 839 h 1048"/>
                  <a:gd name="T30" fmla="*/ 1098 w 1098"/>
                  <a:gd name="T31" fmla="*/ 839 h 1048"/>
                  <a:gd name="T32" fmla="*/ 1098 w 1098"/>
                  <a:gd name="T33" fmla="*/ 839 h 1048"/>
                  <a:gd name="T34" fmla="*/ 549 w 1098"/>
                  <a:gd name="T35" fmla="*/ 459 h 1048"/>
                  <a:gd name="T36" fmla="*/ 778 w 1098"/>
                  <a:gd name="T37" fmla="*/ 229 h 1048"/>
                  <a:gd name="T38" fmla="*/ 549 w 1098"/>
                  <a:gd name="T39" fmla="*/ 0 h 1048"/>
                  <a:gd name="T40" fmla="*/ 320 w 1098"/>
                  <a:gd name="T41" fmla="*/ 229 h 1048"/>
                  <a:gd name="T42" fmla="*/ 549 w 1098"/>
                  <a:gd name="T43" fmla="*/ 459 h 1048"/>
                  <a:gd name="T44" fmla="*/ 830 w 1098"/>
                  <a:gd name="T45" fmla="*/ 729 h 1048"/>
                  <a:gd name="T46" fmla="*/ 756 w 1098"/>
                  <a:gd name="T47" fmla="*/ 690 h 1048"/>
                  <a:gd name="T48" fmla="*/ 722 w 1098"/>
                  <a:gd name="T49" fmla="*/ 701 h 1048"/>
                  <a:gd name="T50" fmla="*/ 679 w 1098"/>
                  <a:gd name="T51" fmla="*/ 701 h 1048"/>
                  <a:gd name="T52" fmla="*/ 621 w 1098"/>
                  <a:gd name="T53" fmla="*/ 643 h 1048"/>
                  <a:gd name="T54" fmla="*/ 679 w 1098"/>
                  <a:gd name="T55" fmla="*/ 585 h 1048"/>
                  <a:gd name="T56" fmla="*/ 722 w 1098"/>
                  <a:gd name="T57" fmla="*/ 585 h 1048"/>
                  <a:gd name="T58" fmla="*/ 765 w 1098"/>
                  <a:gd name="T59" fmla="*/ 605 h 1048"/>
                  <a:gd name="T60" fmla="*/ 885 w 1098"/>
                  <a:gd name="T61" fmla="*/ 663 h 1048"/>
                  <a:gd name="T62" fmla="*/ 885 w 1098"/>
                  <a:gd name="T63" fmla="*/ 659 h 1048"/>
                  <a:gd name="T64" fmla="*/ 874 w 1098"/>
                  <a:gd name="T65" fmla="*/ 607 h 1048"/>
                  <a:gd name="T66" fmla="*/ 697 w 1098"/>
                  <a:gd name="T67" fmla="*/ 437 h 1048"/>
                  <a:gd name="T68" fmla="*/ 549 w 1098"/>
                  <a:gd name="T69" fmla="*/ 496 h 1048"/>
                  <a:gd name="T70" fmla="*/ 401 w 1098"/>
                  <a:gd name="T71" fmla="*/ 437 h 1048"/>
                  <a:gd name="T72" fmla="*/ 212 w 1098"/>
                  <a:gd name="T73" fmla="*/ 681 h 1048"/>
                  <a:gd name="T74" fmla="*/ 212 w 1098"/>
                  <a:gd name="T75" fmla="*/ 807 h 1048"/>
                  <a:gd name="T76" fmla="*/ 857 w 1098"/>
                  <a:gd name="T77" fmla="*/ 807 h 1048"/>
                  <a:gd name="T78" fmla="*/ 830 w 1098"/>
                  <a:gd name="T79" fmla="*/ 729 h 10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98" h="1048">
                    <a:moveTo>
                      <a:pt x="1098" y="839"/>
                    </a:moveTo>
                    <a:lnTo>
                      <a:pt x="1098" y="1048"/>
                    </a:lnTo>
                    <a:lnTo>
                      <a:pt x="0" y="1048"/>
                    </a:lnTo>
                    <a:lnTo>
                      <a:pt x="0" y="839"/>
                    </a:lnTo>
                    <a:lnTo>
                      <a:pt x="891" y="839"/>
                    </a:lnTo>
                    <a:cubicBezTo>
                      <a:pt x="892" y="794"/>
                      <a:pt x="884" y="744"/>
                      <a:pt x="856" y="707"/>
                    </a:cubicBezTo>
                    <a:cubicBezTo>
                      <a:pt x="832" y="675"/>
                      <a:pt x="794" y="656"/>
                      <a:pt x="743" y="653"/>
                    </a:cubicBezTo>
                    <a:cubicBezTo>
                      <a:pt x="739" y="660"/>
                      <a:pt x="731" y="666"/>
                      <a:pt x="722" y="666"/>
                    </a:cubicBezTo>
                    <a:lnTo>
                      <a:pt x="679" y="666"/>
                    </a:lnTo>
                    <a:cubicBezTo>
                      <a:pt x="666" y="666"/>
                      <a:pt x="655" y="655"/>
                      <a:pt x="655" y="641"/>
                    </a:cubicBezTo>
                    <a:cubicBezTo>
                      <a:pt x="655" y="628"/>
                      <a:pt x="666" y="617"/>
                      <a:pt x="679" y="617"/>
                    </a:cubicBezTo>
                    <a:lnTo>
                      <a:pt x="722" y="617"/>
                    </a:lnTo>
                    <a:cubicBezTo>
                      <a:pt x="733" y="617"/>
                      <a:pt x="742" y="624"/>
                      <a:pt x="745" y="634"/>
                    </a:cubicBezTo>
                    <a:cubicBezTo>
                      <a:pt x="801" y="638"/>
                      <a:pt x="843" y="659"/>
                      <a:pt x="871" y="696"/>
                    </a:cubicBezTo>
                    <a:cubicBezTo>
                      <a:pt x="903" y="737"/>
                      <a:pt x="911" y="791"/>
                      <a:pt x="910" y="839"/>
                    </a:cubicBezTo>
                    <a:lnTo>
                      <a:pt x="1098" y="839"/>
                    </a:lnTo>
                    <a:lnTo>
                      <a:pt x="1098" y="839"/>
                    </a:lnTo>
                    <a:close/>
                    <a:moveTo>
                      <a:pt x="549" y="459"/>
                    </a:moveTo>
                    <a:cubicBezTo>
                      <a:pt x="676" y="459"/>
                      <a:pt x="778" y="356"/>
                      <a:pt x="778" y="229"/>
                    </a:cubicBezTo>
                    <a:cubicBezTo>
                      <a:pt x="778" y="103"/>
                      <a:pt x="676" y="0"/>
                      <a:pt x="549" y="0"/>
                    </a:cubicBezTo>
                    <a:cubicBezTo>
                      <a:pt x="423" y="0"/>
                      <a:pt x="320" y="103"/>
                      <a:pt x="320" y="229"/>
                    </a:cubicBezTo>
                    <a:cubicBezTo>
                      <a:pt x="320" y="356"/>
                      <a:pt x="423" y="459"/>
                      <a:pt x="549" y="459"/>
                    </a:cubicBezTo>
                    <a:close/>
                    <a:moveTo>
                      <a:pt x="830" y="729"/>
                    </a:moveTo>
                    <a:cubicBezTo>
                      <a:pt x="813" y="708"/>
                      <a:pt x="789" y="695"/>
                      <a:pt x="756" y="690"/>
                    </a:cubicBezTo>
                    <a:cubicBezTo>
                      <a:pt x="746" y="697"/>
                      <a:pt x="734" y="701"/>
                      <a:pt x="722" y="701"/>
                    </a:cubicBezTo>
                    <a:lnTo>
                      <a:pt x="679" y="701"/>
                    </a:lnTo>
                    <a:cubicBezTo>
                      <a:pt x="648" y="701"/>
                      <a:pt x="621" y="675"/>
                      <a:pt x="621" y="643"/>
                    </a:cubicBezTo>
                    <a:cubicBezTo>
                      <a:pt x="621" y="611"/>
                      <a:pt x="647" y="585"/>
                      <a:pt x="679" y="585"/>
                    </a:cubicBezTo>
                    <a:lnTo>
                      <a:pt x="722" y="585"/>
                    </a:lnTo>
                    <a:cubicBezTo>
                      <a:pt x="738" y="585"/>
                      <a:pt x="754" y="593"/>
                      <a:pt x="765" y="605"/>
                    </a:cubicBezTo>
                    <a:cubicBezTo>
                      <a:pt x="815" y="611"/>
                      <a:pt x="855" y="631"/>
                      <a:pt x="885" y="663"/>
                    </a:cubicBezTo>
                    <a:cubicBezTo>
                      <a:pt x="885" y="662"/>
                      <a:pt x="885" y="660"/>
                      <a:pt x="885" y="659"/>
                    </a:cubicBezTo>
                    <a:lnTo>
                      <a:pt x="874" y="607"/>
                    </a:lnTo>
                    <a:cubicBezTo>
                      <a:pt x="849" y="524"/>
                      <a:pt x="782" y="459"/>
                      <a:pt x="697" y="437"/>
                    </a:cubicBezTo>
                    <a:cubicBezTo>
                      <a:pt x="659" y="473"/>
                      <a:pt x="606" y="496"/>
                      <a:pt x="549" y="496"/>
                    </a:cubicBezTo>
                    <a:cubicBezTo>
                      <a:pt x="492" y="496"/>
                      <a:pt x="440" y="473"/>
                      <a:pt x="401" y="437"/>
                    </a:cubicBezTo>
                    <a:cubicBezTo>
                      <a:pt x="293" y="466"/>
                      <a:pt x="212" y="564"/>
                      <a:pt x="212" y="681"/>
                    </a:cubicBezTo>
                    <a:lnTo>
                      <a:pt x="212" y="807"/>
                    </a:lnTo>
                    <a:lnTo>
                      <a:pt x="857" y="807"/>
                    </a:lnTo>
                    <a:cubicBezTo>
                      <a:pt x="853" y="775"/>
                      <a:pt x="844" y="748"/>
                      <a:pt x="830" y="7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cxnSp>
          <p:nvCxnSpPr>
            <p:cNvPr id="6" name="直接连接符 11"/>
            <p:cNvCxnSpPr/>
            <p:nvPr/>
          </p:nvCxnSpPr>
          <p:spPr>
            <a:xfrm>
              <a:off x="525464" y="1092217"/>
              <a:ext cx="11134646" cy="0"/>
            </a:xfrm>
            <a:prstGeom prst="line">
              <a:avLst/>
            </a:prstGeom>
            <a:ln w="19050">
              <a:solidFill>
                <a:srgbClr val="0357A8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/>
          </p:nvSpPr>
          <p:spPr>
            <a:xfrm>
              <a:off x="1087352" y="342786"/>
              <a:ext cx="6167238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1.</a:t>
              </a:r>
              <a:r>
                <a:rPr lang="zh-CN" altLang="en-US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竞赛对对象与要求</a:t>
              </a:r>
            </a:p>
          </p:txBody>
        </p:sp>
      </p:grp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820952" y="1858321"/>
            <a:ext cx="9144851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800" b="1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应用组</a:t>
            </a:r>
            <a:endParaRPr lang="en-US" altLang="zh-CN" sz="2800" b="1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b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参赛对象：所有晋级决赛的参赛队；</a:t>
            </a: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参赛人数：每支参赛队伍由</a:t>
            </a: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名队长</a:t>
            </a: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最多</a:t>
            </a: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名参赛队员组成；</a:t>
            </a: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参赛平台：各自平台</a:t>
            </a:r>
            <a:endParaRPr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指导老师：每支队伍可邀请</a:t>
            </a: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1-2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位名老师进行指导（第一</a:t>
            </a: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第二指导）</a:t>
            </a:r>
            <a:endParaRPr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报名结束后不再支持报名信息的修改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zh-CN" altLang="en-US" sz="2000" dirty="0">
                <a:latin typeface="Arial" panose="020B0604020202020204" pitchFamily="34" charset="0"/>
              </a:rPr>
              <a:t> </a:t>
            </a:r>
            <a:endParaRPr kumimoji="0" lang="en-US" altLang="zh-CN" sz="20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/>
          <p:cNvGrpSpPr/>
          <p:nvPr/>
        </p:nvGrpSpPr>
        <p:grpSpPr>
          <a:xfrm>
            <a:off x="545121" y="340515"/>
            <a:ext cx="11210846" cy="751702"/>
            <a:chOff x="449264" y="340515"/>
            <a:chExt cx="11210846" cy="751702"/>
          </a:xfrm>
        </p:grpSpPr>
        <p:grpSp>
          <p:nvGrpSpPr>
            <p:cNvPr id="5" name="组合 18"/>
            <p:cNvGrpSpPr/>
            <p:nvPr/>
          </p:nvGrpSpPr>
          <p:grpSpPr>
            <a:xfrm>
              <a:off x="449264" y="340515"/>
              <a:ext cx="551664" cy="551664"/>
              <a:chOff x="1723126" y="2043618"/>
              <a:chExt cx="686135" cy="686135"/>
            </a:xfrm>
          </p:grpSpPr>
          <p:sp>
            <p:nvSpPr>
              <p:cNvPr id="9" name="椭圆 8"/>
              <p:cNvSpPr/>
              <p:nvPr/>
            </p:nvSpPr>
            <p:spPr>
              <a:xfrm flipH="1">
                <a:off x="1723126" y="2043618"/>
                <a:ext cx="686135" cy="686135"/>
              </a:xfrm>
              <a:prstGeom prst="ellipse">
                <a:avLst/>
              </a:prstGeom>
              <a:solidFill>
                <a:srgbClr val="0357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Oval 8"/>
              <p:cNvSpPr/>
              <p:nvPr/>
            </p:nvSpPr>
            <p:spPr>
              <a:xfrm flipH="1">
                <a:off x="1881117" y="2210245"/>
                <a:ext cx="370153" cy="352881"/>
              </a:xfrm>
              <a:custGeom>
                <a:avLst/>
                <a:gdLst>
                  <a:gd name="T0" fmla="*/ 1098 w 1098"/>
                  <a:gd name="T1" fmla="*/ 839 h 1048"/>
                  <a:gd name="T2" fmla="*/ 1098 w 1098"/>
                  <a:gd name="T3" fmla="*/ 1048 h 1048"/>
                  <a:gd name="T4" fmla="*/ 0 w 1098"/>
                  <a:gd name="T5" fmla="*/ 1048 h 1048"/>
                  <a:gd name="T6" fmla="*/ 0 w 1098"/>
                  <a:gd name="T7" fmla="*/ 839 h 1048"/>
                  <a:gd name="T8" fmla="*/ 891 w 1098"/>
                  <a:gd name="T9" fmla="*/ 839 h 1048"/>
                  <a:gd name="T10" fmla="*/ 856 w 1098"/>
                  <a:gd name="T11" fmla="*/ 707 h 1048"/>
                  <a:gd name="T12" fmla="*/ 743 w 1098"/>
                  <a:gd name="T13" fmla="*/ 653 h 1048"/>
                  <a:gd name="T14" fmla="*/ 722 w 1098"/>
                  <a:gd name="T15" fmla="*/ 666 h 1048"/>
                  <a:gd name="T16" fmla="*/ 679 w 1098"/>
                  <a:gd name="T17" fmla="*/ 666 h 1048"/>
                  <a:gd name="T18" fmla="*/ 655 w 1098"/>
                  <a:gd name="T19" fmla="*/ 641 h 1048"/>
                  <a:gd name="T20" fmla="*/ 679 w 1098"/>
                  <a:gd name="T21" fmla="*/ 617 h 1048"/>
                  <a:gd name="T22" fmla="*/ 722 w 1098"/>
                  <a:gd name="T23" fmla="*/ 617 h 1048"/>
                  <a:gd name="T24" fmla="*/ 745 w 1098"/>
                  <a:gd name="T25" fmla="*/ 634 h 1048"/>
                  <a:gd name="T26" fmla="*/ 871 w 1098"/>
                  <a:gd name="T27" fmla="*/ 696 h 1048"/>
                  <a:gd name="T28" fmla="*/ 910 w 1098"/>
                  <a:gd name="T29" fmla="*/ 839 h 1048"/>
                  <a:gd name="T30" fmla="*/ 1098 w 1098"/>
                  <a:gd name="T31" fmla="*/ 839 h 1048"/>
                  <a:gd name="T32" fmla="*/ 1098 w 1098"/>
                  <a:gd name="T33" fmla="*/ 839 h 1048"/>
                  <a:gd name="T34" fmla="*/ 549 w 1098"/>
                  <a:gd name="T35" fmla="*/ 459 h 1048"/>
                  <a:gd name="T36" fmla="*/ 778 w 1098"/>
                  <a:gd name="T37" fmla="*/ 229 h 1048"/>
                  <a:gd name="T38" fmla="*/ 549 w 1098"/>
                  <a:gd name="T39" fmla="*/ 0 h 1048"/>
                  <a:gd name="T40" fmla="*/ 320 w 1098"/>
                  <a:gd name="T41" fmla="*/ 229 h 1048"/>
                  <a:gd name="T42" fmla="*/ 549 w 1098"/>
                  <a:gd name="T43" fmla="*/ 459 h 1048"/>
                  <a:gd name="T44" fmla="*/ 830 w 1098"/>
                  <a:gd name="T45" fmla="*/ 729 h 1048"/>
                  <a:gd name="T46" fmla="*/ 756 w 1098"/>
                  <a:gd name="T47" fmla="*/ 690 h 1048"/>
                  <a:gd name="T48" fmla="*/ 722 w 1098"/>
                  <a:gd name="T49" fmla="*/ 701 h 1048"/>
                  <a:gd name="T50" fmla="*/ 679 w 1098"/>
                  <a:gd name="T51" fmla="*/ 701 h 1048"/>
                  <a:gd name="T52" fmla="*/ 621 w 1098"/>
                  <a:gd name="T53" fmla="*/ 643 h 1048"/>
                  <a:gd name="T54" fmla="*/ 679 w 1098"/>
                  <a:gd name="T55" fmla="*/ 585 h 1048"/>
                  <a:gd name="T56" fmla="*/ 722 w 1098"/>
                  <a:gd name="T57" fmla="*/ 585 h 1048"/>
                  <a:gd name="T58" fmla="*/ 765 w 1098"/>
                  <a:gd name="T59" fmla="*/ 605 h 1048"/>
                  <a:gd name="T60" fmla="*/ 885 w 1098"/>
                  <a:gd name="T61" fmla="*/ 663 h 1048"/>
                  <a:gd name="T62" fmla="*/ 885 w 1098"/>
                  <a:gd name="T63" fmla="*/ 659 h 1048"/>
                  <a:gd name="T64" fmla="*/ 874 w 1098"/>
                  <a:gd name="T65" fmla="*/ 607 h 1048"/>
                  <a:gd name="T66" fmla="*/ 697 w 1098"/>
                  <a:gd name="T67" fmla="*/ 437 h 1048"/>
                  <a:gd name="T68" fmla="*/ 549 w 1098"/>
                  <a:gd name="T69" fmla="*/ 496 h 1048"/>
                  <a:gd name="T70" fmla="*/ 401 w 1098"/>
                  <a:gd name="T71" fmla="*/ 437 h 1048"/>
                  <a:gd name="T72" fmla="*/ 212 w 1098"/>
                  <a:gd name="T73" fmla="*/ 681 h 1048"/>
                  <a:gd name="T74" fmla="*/ 212 w 1098"/>
                  <a:gd name="T75" fmla="*/ 807 h 1048"/>
                  <a:gd name="T76" fmla="*/ 857 w 1098"/>
                  <a:gd name="T77" fmla="*/ 807 h 1048"/>
                  <a:gd name="T78" fmla="*/ 830 w 1098"/>
                  <a:gd name="T79" fmla="*/ 729 h 10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98" h="1048">
                    <a:moveTo>
                      <a:pt x="1098" y="839"/>
                    </a:moveTo>
                    <a:lnTo>
                      <a:pt x="1098" y="1048"/>
                    </a:lnTo>
                    <a:lnTo>
                      <a:pt x="0" y="1048"/>
                    </a:lnTo>
                    <a:lnTo>
                      <a:pt x="0" y="839"/>
                    </a:lnTo>
                    <a:lnTo>
                      <a:pt x="891" y="839"/>
                    </a:lnTo>
                    <a:cubicBezTo>
                      <a:pt x="892" y="794"/>
                      <a:pt x="884" y="744"/>
                      <a:pt x="856" y="707"/>
                    </a:cubicBezTo>
                    <a:cubicBezTo>
                      <a:pt x="832" y="675"/>
                      <a:pt x="794" y="656"/>
                      <a:pt x="743" y="653"/>
                    </a:cubicBezTo>
                    <a:cubicBezTo>
                      <a:pt x="739" y="660"/>
                      <a:pt x="731" y="666"/>
                      <a:pt x="722" y="666"/>
                    </a:cubicBezTo>
                    <a:lnTo>
                      <a:pt x="679" y="666"/>
                    </a:lnTo>
                    <a:cubicBezTo>
                      <a:pt x="666" y="666"/>
                      <a:pt x="655" y="655"/>
                      <a:pt x="655" y="641"/>
                    </a:cubicBezTo>
                    <a:cubicBezTo>
                      <a:pt x="655" y="628"/>
                      <a:pt x="666" y="617"/>
                      <a:pt x="679" y="617"/>
                    </a:cubicBezTo>
                    <a:lnTo>
                      <a:pt x="722" y="617"/>
                    </a:lnTo>
                    <a:cubicBezTo>
                      <a:pt x="733" y="617"/>
                      <a:pt x="742" y="624"/>
                      <a:pt x="745" y="634"/>
                    </a:cubicBezTo>
                    <a:cubicBezTo>
                      <a:pt x="801" y="638"/>
                      <a:pt x="843" y="659"/>
                      <a:pt x="871" y="696"/>
                    </a:cubicBezTo>
                    <a:cubicBezTo>
                      <a:pt x="903" y="737"/>
                      <a:pt x="911" y="791"/>
                      <a:pt x="910" y="839"/>
                    </a:cubicBezTo>
                    <a:lnTo>
                      <a:pt x="1098" y="839"/>
                    </a:lnTo>
                    <a:lnTo>
                      <a:pt x="1098" y="839"/>
                    </a:lnTo>
                    <a:close/>
                    <a:moveTo>
                      <a:pt x="549" y="459"/>
                    </a:moveTo>
                    <a:cubicBezTo>
                      <a:pt x="676" y="459"/>
                      <a:pt x="778" y="356"/>
                      <a:pt x="778" y="229"/>
                    </a:cubicBezTo>
                    <a:cubicBezTo>
                      <a:pt x="778" y="103"/>
                      <a:pt x="676" y="0"/>
                      <a:pt x="549" y="0"/>
                    </a:cubicBezTo>
                    <a:cubicBezTo>
                      <a:pt x="423" y="0"/>
                      <a:pt x="320" y="103"/>
                      <a:pt x="320" y="229"/>
                    </a:cubicBezTo>
                    <a:cubicBezTo>
                      <a:pt x="320" y="356"/>
                      <a:pt x="423" y="459"/>
                      <a:pt x="549" y="459"/>
                    </a:cubicBezTo>
                    <a:close/>
                    <a:moveTo>
                      <a:pt x="830" y="729"/>
                    </a:moveTo>
                    <a:cubicBezTo>
                      <a:pt x="813" y="708"/>
                      <a:pt x="789" y="695"/>
                      <a:pt x="756" y="690"/>
                    </a:cubicBezTo>
                    <a:cubicBezTo>
                      <a:pt x="746" y="697"/>
                      <a:pt x="734" y="701"/>
                      <a:pt x="722" y="701"/>
                    </a:cubicBezTo>
                    <a:lnTo>
                      <a:pt x="679" y="701"/>
                    </a:lnTo>
                    <a:cubicBezTo>
                      <a:pt x="648" y="701"/>
                      <a:pt x="621" y="675"/>
                      <a:pt x="621" y="643"/>
                    </a:cubicBezTo>
                    <a:cubicBezTo>
                      <a:pt x="621" y="611"/>
                      <a:pt x="647" y="585"/>
                      <a:pt x="679" y="585"/>
                    </a:cubicBezTo>
                    <a:lnTo>
                      <a:pt x="722" y="585"/>
                    </a:lnTo>
                    <a:cubicBezTo>
                      <a:pt x="738" y="585"/>
                      <a:pt x="754" y="593"/>
                      <a:pt x="765" y="605"/>
                    </a:cubicBezTo>
                    <a:cubicBezTo>
                      <a:pt x="815" y="611"/>
                      <a:pt x="855" y="631"/>
                      <a:pt x="885" y="663"/>
                    </a:cubicBezTo>
                    <a:cubicBezTo>
                      <a:pt x="885" y="662"/>
                      <a:pt x="885" y="660"/>
                      <a:pt x="885" y="659"/>
                    </a:cubicBezTo>
                    <a:lnTo>
                      <a:pt x="874" y="607"/>
                    </a:lnTo>
                    <a:cubicBezTo>
                      <a:pt x="849" y="524"/>
                      <a:pt x="782" y="459"/>
                      <a:pt x="697" y="437"/>
                    </a:cubicBezTo>
                    <a:cubicBezTo>
                      <a:pt x="659" y="473"/>
                      <a:pt x="606" y="496"/>
                      <a:pt x="549" y="496"/>
                    </a:cubicBezTo>
                    <a:cubicBezTo>
                      <a:pt x="492" y="496"/>
                      <a:pt x="440" y="473"/>
                      <a:pt x="401" y="437"/>
                    </a:cubicBezTo>
                    <a:cubicBezTo>
                      <a:pt x="293" y="466"/>
                      <a:pt x="212" y="564"/>
                      <a:pt x="212" y="681"/>
                    </a:cubicBezTo>
                    <a:lnTo>
                      <a:pt x="212" y="807"/>
                    </a:lnTo>
                    <a:lnTo>
                      <a:pt x="857" y="807"/>
                    </a:lnTo>
                    <a:cubicBezTo>
                      <a:pt x="853" y="775"/>
                      <a:pt x="844" y="748"/>
                      <a:pt x="830" y="7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cxnSp>
          <p:nvCxnSpPr>
            <p:cNvPr id="6" name="直接连接符 11"/>
            <p:cNvCxnSpPr/>
            <p:nvPr/>
          </p:nvCxnSpPr>
          <p:spPr>
            <a:xfrm>
              <a:off x="525464" y="1092217"/>
              <a:ext cx="11134646" cy="0"/>
            </a:xfrm>
            <a:prstGeom prst="line">
              <a:avLst/>
            </a:prstGeom>
            <a:ln w="19050">
              <a:solidFill>
                <a:srgbClr val="0357A8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/>
          </p:nvSpPr>
          <p:spPr>
            <a:xfrm>
              <a:off x="1087352" y="342786"/>
              <a:ext cx="6167238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2.</a:t>
              </a:r>
              <a:r>
                <a:rPr lang="zh-CN" altLang="en-US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参赛内容和形式</a:t>
              </a:r>
            </a:p>
          </p:txBody>
        </p:sp>
      </p:grpSp>
      <p:sp>
        <p:nvSpPr>
          <p:cNvPr id="11" name="内容占位符 2"/>
          <p:cNvSpPr txBox="1"/>
          <p:nvPr/>
        </p:nvSpPr>
        <p:spPr>
          <a:xfrm>
            <a:off x="477574" y="1292256"/>
            <a:ext cx="11422140" cy="5761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zh-CN" altLang="en-US" sz="2800" b="1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应用组：　 </a:t>
            </a:r>
            <a:endParaRPr kumimoji="1" lang="en-US" altLang="zh-CN" sz="2800" b="1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参赛内容：应用组初赛自选命题，报名参赛队在</a:t>
            </a:r>
            <a:r>
              <a:rPr kumimoji="1" lang="en-US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kumimoji="1"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kumimoji="1" lang="en-US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kumimoji="1" lang="zh-CN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kumimoji="1" lang="en-US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22</a:t>
            </a:r>
            <a:r>
              <a:rPr kumimoji="1" lang="zh-CN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r>
              <a:rPr kumimoji="1" lang="en-US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10:00</a:t>
            </a:r>
            <a:r>
              <a:rPr kumimoji="1"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上午</a:t>
            </a:r>
            <a:r>
              <a:rPr kumimoji="1" lang="en-US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kumimoji="1"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之前按大赛公开发布的要求提交自选命题的源代码（非强制要求）、应用运行过程记录文件、技术报告</a:t>
            </a:r>
            <a:r>
              <a:rPr kumimoji="1"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无需录音（</a:t>
            </a:r>
            <a:r>
              <a:rPr kumimoji="1" lang="en-US" altLang="zh-CN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kumimoji="1" lang="zh-CN" altLang="en-US" sz="20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分钟）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等材料。</a:t>
            </a:r>
            <a:b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晋级形式：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所有决赛参赛作品经专家评定后按成绩全国大排名</a:t>
            </a:r>
            <a:r>
              <a:rPr kumimoji="1"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;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每个参赛单位最多</a:t>
            </a:r>
            <a:r>
              <a:rPr kumimoji="1"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支队伍入围决赛；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最终成绩前</a:t>
            </a:r>
            <a:r>
              <a:rPr kumimoji="1"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为决赛特等、一、二等奖或三等奖；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如出现作品源代码高度相似情况，则视为同一作品，取消参赛成绩；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/>
          <p:cNvGrpSpPr/>
          <p:nvPr/>
        </p:nvGrpSpPr>
        <p:grpSpPr>
          <a:xfrm>
            <a:off x="545121" y="340515"/>
            <a:ext cx="11210846" cy="751702"/>
            <a:chOff x="449264" y="340515"/>
            <a:chExt cx="11210846" cy="751702"/>
          </a:xfrm>
        </p:grpSpPr>
        <p:grpSp>
          <p:nvGrpSpPr>
            <p:cNvPr id="5" name="组合 18"/>
            <p:cNvGrpSpPr/>
            <p:nvPr/>
          </p:nvGrpSpPr>
          <p:grpSpPr>
            <a:xfrm>
              <a:off x="449264" y="340515"/>
              <a:ext cx="551664" cy="551664"/>
              <a:chOff x="1723126" y="2043618"/>
              <a:chExt cx="686135" cy="686135"/>
            </a:xfrm>
          </p:grpSpPr>
          <p:sp>
            <p:nvSpPr>
              <p:cNvPr id="9" name="椭圆 8"/>
              <p:cNvSpPr/>
              <p:nvPr/>
            </p:nvSpPr>
            <p:spPr>
              <a:xfrm flipH="1">
                <a:off x="1723126" y="2043618"/>
                <a:ext cx="686135" cy="686135"/>
              </a:xfrm>
              <a:prstGeom prst="ellipse">
                <a:avLst/>
              </a:prstGeom>
              <a:solidFill>
                <a:srgbClr val="0357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Oval 8"/>
              <p:cNvSpPr/>
              <p:nvPr/>
            </p:nvSpPr>
            <p:spPr>
              <a:xfrm flipH="1">
                <a:off x="1881117" y="2210245"/>
                <a:ext cx="370153" cy="352881"/>
              </a:xfrm>
              <a:custGeom>
                <a:avLst/>
                <a:gdLst>
                  <a:gd name="T0" fmla="*/ 1098 w 1098"/>
                  <a:gd name="T1" fmla="*/ 839 h 1048"/>
                  <a:gd name="T2" fmla="*/ 1098 w 1098"/>
                  <a:gd name="T3" fmla="*/ 1048 h 1048"/>
                  <a:gd name="T4" fmla="*/ 0 w 1098"/>
                  <a:gd name="T5" fmla="*/ 1048 h 1048"/>
                  <a:gd name="T6" fmla="*/ 0 w 1098"/>
                  <a:gd name="T7" fmla="*/ 839 h 1048"/>
                  <a:gd name="T8" fmla="*/ 891 w 1098"/>
                  <a:gd name="T9" fmla="*/ 839 h 1048"/>
                  <a:gd name="T10" fmla="*/ 856 w 1098"/>
                  <a:gd name="T11" fmla="*/ 707 h 1048"/>
                  <a:gd name="T12" fmla="*/ 743 w 1098"/>
                  <a:gd name="T13" fmla="*/ 653 h 1048"/>
                  <a:gd name="T14" fmla="*/ 722 w 1098"/>
                  <a:gd name="T15" fmla="*/ 666 h 1048"/>
                  <a:gd name="T16" fmla="*/ 679 w 1098"/>
                  <a:gd name="T17" fmla="*/ 666 h 1048"/>
                  <a:gd name="T18" fmla="*/ 655 w 1098"/>
                  <a:gd name="T19" fmla="*/ 641 h 1048"/>
                  <a:gd name="T20" fmla="*/ 679 w 1098"/>
                  <a:gd name="T21" fmla="*/ 617 h 1048"/>
                  <a:gd name="T22" fmla="*/ 722 w 1098"/>
                  <a:gd name="T23" fmla="*/ 617 h 1048"/>
                  <a:gd name="T24" fmla="*/ 745 w 1098"/>
                  <a:gd name="T25" fmla="*/ 634 h 1048"/>
                  <a:gd name="T26" fmla="*/ 871 w 1098"/>
                  <a:gd name="T27" fmla="*/ 696 h 1048"/>
                  <a:gd name="T28" fmla="*/ 910 w 1098"/>
                  <a:gd name="T29" fmla="*/ 839 h 1048"/>
                  <a:gd name="T30" fmla="*/ 1098 w 1098"/>
                  <a:gd name="T31" fmla="*/ 839 h 1048"/>
                  <a:gd name="T32" fmla="*/ 1098 w 1098"/>
                  <a:gd name="T33" fmla="*/ 839 h 1048"/>
                  <a:gd name="T34" fmla="*/ 549 w 1098"/>
                  <a:gd name="T35" fmla="*/ 459 h 1048"/>
                  <a:gd name="T36" fmla="*/ 778 w 1098"/>
                  <a:gd name="T37" fmla="*/ 229 h 1048"/>
                  <a:gd name="T38" fmla="*/ 549 w 1098"/>
                  <a:gd name="T39" fmla="*/ 0 h 1048"/>
                  <a:gd name="T40" fmla="*/ 320 w 1098"/>
                  <a:gd name="T41" fmla="*/ 229 h 1048"/>
                  <a:gd name="T42" fmla="*/ 549 w 1098"/>
                  <a:gd name="T43" fmla="*/ 459 h 1048"/>
                  <a:gd name="T44" fmla="*/ 830 w 1098"/>
                  <a:gd name="T45" fmla="*/ 729 h 1048"/>
                  <a:gd name="T46" fmla="*/ 756 w 1098"/>
                  <a:gd name="T47" fmla="*/ 690 h 1048"/>
                  <a:gd name="T48" fmla="*/ 722 w 1098"/>
                  <a:gd name="T49" fmla="*/ 701 h 1048"/>
                  <a:gd name="T50" fmla="*/ 679 w 1098"/>
                  <a:gd name="T51" fmla="*/ 701 h 1048"/>
                  <a:gd name="T52" fmla="*/ 621 w 1098"/>
                  <a:gd name="T53" fmla="*/ 643 h 1048"/>
                  <a:gd name="T54" fmla="*/ 679 w 1098"/>
                  <a:gd name="T55" fmla="*/ 585 h 1048"/>
                  <a:gd name="T56" fmla="*/ 722 w 1098"/>
                  <a:gd name="T57" fmla="*/ 585 h 1048"/>
                  <a:gd name="T58" fmla="*/ 765 w 1098"/>
                  <a:gd name="T59" fmla="*/ 605 h 1048"/>
                  <a:gd name="T60" fmla="*/ 885 w 1098"/>
                  <a:gd name="T61" fmla="*/ 663 h 1048"/>
                  <a:gd name="T62" fmla="*/ 885 w 1098"/>
                  <a:gd name="T63" fmla="*/ 659 h 1048"/>
                  <a:gd name="T64" fmla="*/ 874 w 1098"/>
                  <a:gd name="T65" fmla="*/ 607 h 1048"/>
                  <a:gd name="T66" fmla="*/ 697 w 1098"/>
                  <a:gd name="T67" fmla="*/ 437 h 1048"/>
                  <a:gd name="T68" fmla="*/ 549 w 1098"/>
                  <a:gd name="T69" fmla="*/ 496 h 1048"/>
                  <a:gd name="T70" fmla="*/ 401 w 1098"/>
                  <a:gd name="T71" fmla="*/ 437 h 1048"/>
                  <a:gd name="T72" fmla="*/ 212 w 1098"/>
                  <a:gd name="T73" fmla="*/ 681 h 1048"/>
                  <a:gd name="T74" fmla="*/ 212 w 1098"/>
                  <a:gd name="T75" fmla="*/ 807 h 1048"/>
                  <a:gd name="T76" fmla="*/ 857 w 1098"/>
                  <a:gd name="T77" fmla="*/ 807 h 1048"/>
                  <a:gd name="T78" fmla="*/ 830 w 1098"/>
                  <a:gd name="T79" fmla="*/ 729 h 10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98" h="1048">
                    <a:moveTo>
                      <a:pt x="1098" y="839"/>
                    </a:moveTo>
                    <a:lnTo>
                      <a:pt x="1098" y="1048"/>
                    </a:lnTo>
                    <a:lnTo>
                      <a:pt x="0" y="1048"/>
                    </a:lnTo>
                    <a:lnTo>
                      <a:pt x="0" y="839"/>
                    </a:lnTo>
                    <a:lnTo>
                      <a:pt x="891" y="839"/>
                    </a:lnTo>
                    <a:cubicBezTo>
                      <a:pt x="892" y="794"/>
                      <a:pt x="884" y="744"/>
                      <a:pt x="856" y="707"/>
                    </a:cubicBezTo>
                    <a:cubicBezTo>
                      <a:pt x="832" y="675"/>
                      <a:pt x="794" y="656"/>
                      <a:pt x="743" y="653"/>
                    </a:cubicBezTo>
                    <a:cubicBezTo>
                      <a:pt x="739" y="660"/>
                      <a:pt x="731" y="666"/>
                      <a:pt x="722" y="666"/>
                    </a:cubicBezTo>
                    <a:lnTo>
                      <a:pt x="679" y="666"/>
                    </a:lnTo>
                    <a:cubicBezTo>
                      <a:pt x="666" y="666"/>
                      <a:pt x="655" y="655"/>
                      <a:pt x="655" y="641"/>
                    </a:cubicBezTo>
                    <a:cubicBezTo>
                      <a:pt x="655" y="628"/>
                      <a:pt x="666" y="617"/>
                      <a:pt x="679" y="617"/>
                    </a:cubicBezTo>
                    <a:lnTo>
                      <a:pt x="722" y="617"/>
                    </a:lnTo>
                    <a:cubicBezTo>
                      <a:pt x="733" y="617"/>
                      <a:pt x="742" y="624"/>
                      <a:pt x="745" y="634"/>
                    </a:cubicBezTo>
                    <a:cubicBezTo>
                      <a:pt x="801" y="638"/>
                      <a:pt x="843" y="659"/>
                      <a:pt x="871" y="696"/>
                    </a:cubicBezTo>
                    <a:cubicBezTo>
                      <a:pt x="903" y="737"/>
                      <a:pt x="911" y="791"/>
                      <a:pt x="910" y="839"/>
                    </a:cubicBezTo>
                    <a:lnTo>
                      <a:pt x="1098" y="839"/>
                    </a:lnTo>
                    <a:lnTo>
                      <a:pt x="1098" y="839"/>
                    </a:lnTo>
                    <a:close/>
                    <a:moveTo>
                      <a:pt x="549" y="459"/>
                    </a:moveTo>
                    <a:cubicBezTo>
                      <a:pt x="676" y="459"/>
                      <a:pt x="778" y="356"/>
                      <a:pt x="778" y="229"/>
                    </a:cubicBezTo>
                    <a:cubicBezTo>
                      <a:pt x="778" y="103"/>
                      <a:pt x="676" y="0"/>
                      <a:pt x="549" y="0"/>
                    </a:cubicBezTo>
                    <a:cubicBezTo>
                      <a:pt x="423" y="0"/>
                      <a:pt x="320" y="103"/>
                      <a:pt x="320" y="229"/>
                    </a:cubicBezTo>
                    <a:cubicBezTo>
                      <a:pt x="320" y="356"/>
                      <a:pt x="423" y="459"/>
                      <a:pt x="549" y="459"/>
                    </a:cubicBezTo>
                    <a:close/>
                    <a:moveTo>
                      <a:pt x="830" y="729"/>
                    </a:moveTo>
                    <a:cubicBezTo>
                      <a:pt x="813" y="708"/>
                      <a:pt x="789" y="695"/>
                      <a:pt x="756" y="690"/>
                    </a:cubicBezTo>
                    <a:cubicBezTo>
                      <a:pt x="746" y="697"/>
                      <a:pt x="734" y="701"/>
                      <a:pt x="722" y="701"/>
                    </a:cubicBezTo>
                    <a:lnTo>
                      <a:pt x="679" y="701"/>
                    </a:lnTo>
                    <a:cubicBezTo>
                      <a:pt x="648" y="701"/>
                      <a:pt x="621" y="675"/>
                      <a:pt x="621" y="643"/>
                    </a:cubicBezTo>
                    <a:cubicBezTo>
                      <a:pt x="621" y="611"/>
                      <a:pt x="647" y="585"/>
                      <a:pt x="679" y="585"/>
                    </a:cubicBezTo>
                    <a:lnTo>
                      <a:pt x="722" y="585"/>
                    </a:lnTo>
                    <a:cubicBezTo>
                      <a:pt x="738" y="585"/>
                      <a:pt x="754" y="593"/>
                      <a:pt x="765" y="605"/>
                    </a:cubicBezTo>
                    <a:cubicBezTo>
                      <a:pt x="815" y="611"/>
                      <a:pt x="855" y="631"/>
                      <a:pt x="885" y="663"/>
                    </a:cubicBezTo>
                    <a:cubicBezTo>
                      <a:pt x="885" y="662"/>
                      <a:pt x="885" y="660"/>
                      <a:pt x="885" y="659"/>
                    </a:cubicBezTo>
                    <a:lnTo>
                      <a:pt x="874" y="607"/>
                    </a:lnTo>
                    <a:cubicBezTo>
                      <a:pt x="849" y="524"/>
                      <a:pt x="782" y="459"/>
                      <a:pt x="697" y="437"/>
                    </a:cubicBezTo>
                    <a:cubicBezTo>
                      <a:pt x="659" y="473"/>
                      <a:pt x="606" y="496"/>
                      <a:pt x="549" y="496"/>
                    </a:cubicBezTo>
                    <a:cubicBezTo>
                      <a:pt x="492" y="496"/>
                      <a:pt x="440" y="473"/>
                      <a:pt x="401" y="437"/>
                    </a:cubicBezTo>
                    <a:cubicBezTo>
                      <a:pt x="293" y="466"/>
                      <a:pt x="212" y="564"/>
                      <a:pt x="212" y="681"/>
                    </a:cubicBezTo>
                    <a:lnTo>
                      <a:pt x="212" y="807"/>
                    </a:lnTo>
                    <a:lnTo>
                      <a:pt x="857" y="807"/>
                    </a:lnTo>
                    <a:cubicBezTo>
                      <a:pt x="853" y="775"/>
                      <a:pt x="844" y="748"/>
                      <a:pt x="830" y="7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cxnSp>
          <p:nvCxnSpPr>
            <p:cNvPr id="6" name="直接连接符 11"/>
            <p:cNvCxnSpPr/>
            <p:nvPr/>
          </p:nvCxnSpPr>
          <p:spPr>
            <a:xfrm>
              <a:off x="525464" y="1092217"/>
              <a:ext cx="11134646" cy="0"/>
            </a:xfrm>
            <a:prstGeom prst="line">
              <a:avLst/>
            </a:prstGeom>
            <a:ln w="19050">
              <a:solidFill>
                <a:srgbClr val="0357A8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/>
          </p:nvSpPr>
          <p:spPr>
            <a:xfrm>
              <a:off x="1087352" y="342786"/>
              <a:ext cx="6167238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3.</a:t>
              </a:r>
              <a:r>
                <a:rPr lang="zh-CN" altLang="en-US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提交材料要求细则</a:t>
              </a:r>
            </a:p>
          </p:txBody>
        </p:sp>
      </p:grp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672148" y="1399005"/>
            <a:ext cx="11334795" cy="511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36195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自行命题应用程序</a:t>
            </a:r>
          </a:p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A.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应用程序源代码建议提交，以便组委会用来审查结果的真实性，组委会将保护作品版权。</a:t>
            </a:r>
          </a:p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B.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参赛者应确保代码可以重新编译运行。</a:t>
            </a:r>
          </a:p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性能优化过程记录表（如有）</a:t>
            </a:r>
          </a:p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应用运行特征数据文件（使用</a:t>
            </a:r>
            <a:r>
              <a:rPr lang="en-US" altLang="zh-CN" sz="2000" dirty="0" err="1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Paramon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</a:t>
            </a:r>
            <a:r>
              <a:rPr lang="en-US" altLang="zh-CN" sz="2000" dirty="0" err="1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Vtune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采集的程序性能文件，如有）</a:t>
            </a:r>
          </a:p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技术报告录音</a:t>
            </a: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</a:p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提交一份技术报告</a:t>
            </a: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分钟）包含解演示 </a:t>
            </a: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，并演示代码运行结果。</a:t>
            </a:r>
          </a:p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创新性说明文件</a:t>
            </a:r>
            <a:endParaRPr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提交一份原创性说明文件，申明算法原创性或优化改进部分，并说明对其他作品的引用和区别。</a:t>
            </a:r>
          </a:p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</a:p>
          <a:p>
            <a:pPr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进入决赛的队伍要求提交论文，有机会选优推荐到</a:t>
            </a: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SCI</a:t>
            </a:r>
            <a:r>
              <a:rPr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期刊上发表。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/>
          <p:cNvGrpSpPr/>
          <p:nvPr/>
        </p:nvGrpSpPr>
        <p:grpSpPr>
          <a:xfrm>
            <a:off x="545121" y="340515"/>
            <a:ext cx="11210846" cy="751702"/>
            <a:chOff x="449264" y="340515"/>
            <a:chExt cx="11210846" cy="751702"/>
          </a:xfrm>
        </p:grpSpPr>
        <p:grpSp>
          <p:nvGrpSpPr>
            <p:cNvPr id="5" name="组合 18"/>
            <p:cNvGrpSpPr/>
            <p:nvPr/>
          </p:nvGrpSpPr>
          <p:grpSpPr>
            <a:xfrm>
              <a:off x="449264" y="340515"/>
              <a:ext cx="551664" cy="551664"/>
              <a:chOff x="1723126" y="2043618"/>
              <a:chExt cx="686135" cy="686135"/>
            </a:xfrm>
          </p:grpSpPr>
          <p:sp>
            <p:nvSpPr>
              <p:cNvPr id="9" name="椭圆 8"/>
              <p:cNvSpPr/>
              <p:nvPr/>
            </p:nvSpPr>
            <p:spPr>
              <a:xfrm flipH="1">
                <a:off x="1723126" y="2043618"/>
                <a:ext cx="686135" cy="686135"/>
              </a:xfrm>
              <a:prstGeom prst="ellipse">
                <a:avLst/>
              </a:prstGeom>
              <a:solidFill>
                <a:srgbClr val="0357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Oval 8"/>
              <p:cNvSpPr/>
              <p:nvPr/>
            </p:nvSpPr>
            <p:spPr>
              <a:xfrm flipH="1">
                <a:off x="1881117" y="2210245"/>
                <a:ext cx="370153" cy="352881"/>
              </a:xfrm>
              <a:custGeom>
                <a:avLst/>
                <a:gdLst>
                  <a:gd name="T0" fmla="*/ 1098 w 1098"/>
                  <a:gd name="T1" fmla="*/ 839 h 1048"/>
                  <a:gd name="T2" fmla="*/ 1098 w 1098"/>
                  <a:gd name="T3" fmla="*/ 1048 h 1048"/>
                  <a:gd name="T4" fmla="*/ 0 w 1098"/>
                  <a:gd name="T5" fmla="*/ 1048 h 1048"/>
                  <a:gd name="T6" fmla="*/ 0 w 1098"/>
                  <a:gd name="T7" fmla="*/ 839 h 1048"/>
                  <a:gd name="T8" fmla="*/ 891 w 1098"/>
                  <a:gd name="T9" fmla="*/ 839 h 1048"/>
                  <a:gd name="T10" fmla="*/ 856 w 1098"/>
                  <a:gd name="T11" fmla="*/ 707 h 1048"/>
                  <a:gd name="T12" fmla="*/ 743 w 1098"/>
                  <a:gd name="T13" fmla="*/ 653 h 1048"/>
                  <a:gd name="T14" fmla="*/ 722 w 1098"/>
                  <a:gd name="T15" fmla="*/ 666 h 1048"/>
                  <a:gd name="T16" fmla="*/ 679 w 1098"/>
                  <a:gd name="T17" fmla="*/ 666 h 1048"/>
                  <a:gd name="T18" fmla="*/ 655 w 1098"/>
                  <a:gd name="T19" fmla="*/ 641 h 1048"/>
                  <a:gd name="T20" fmla="*/ 679 w 1098"/>
                  <a:gd name="T21" fmla="*/ 617 h 1048"/>
                  <a:gd name="T22" fmla="*/ 722 w 1098"/>
                  <a:gd name="T23" fmla="*/ 617 h 1048"/>
                  <a:gd name="T24" fmla="*/ 745 w 1098"/>
                  <a:gd name="T25" fmla="*/ 634 h 1048"/>
                  <a:gd name="T26" fmla="*/ 871 w 1098"/>
                  <a:gd name="T27" fmla="*/ 696 h 1048"/>
                  <a:gd name="T28" fmla="*/ 910 w 1098"/>
                  <a:gd name="T29" fmla="*/ 839 h 1048"/>
                  <a:gd name="T30" fmla="*/ 1098 w 1098"/>
                  <a:gd name="T31" fmla="*/ 839 h 1048"/>
                  <a:gd name="T32" fmla="*/ 1098 w 1098"/>
                  <a:gd name="T33" fmla="*/ 839 h 1048"/>
                  <a:gd name="T34" fmla="*/ 549 w 1098"/>
                  <a:gd name="T35" fmla="*/ 459 h 1048"/>
                  <a:gd name="T36" fmla="*/ 778 w 1098"/>
                  <a:gd name="T37" fmla="*/ 229 h 1048"/>
                  <a:gd name="T38" fmla="*/ 549 w 1098"/>
                  <a:gd name="T39" fmla="*/ 0 h 1048"/>
                  <a:gd name="T40" fmla="*/ 320 w 1098"/>
                  <a:gd name="T41" fmla="*/ 229 h 1048"/>
                  <a:gd name="T42" fmla="*/ 549 w 1098"/>
                  <a:gd name="T43" fmla="*/ 459 h 1048"/>
                  <a:gd name="T44" fmla="*/ 830 w 1098"/>
                  <a:gd name="T45" fmla="*/ 729 h 1048"/>
                  <a:gd name="T46" fmla="*/ 756 w 1098"/>
                  <a:gd name="T47" fmla="*/ 690 h 1048"/>
                  <a:gd name="T48" fmla="*/ 722 w 1098"/>
                  <a:gd name="T49" fmla="*/ 701 h 1048"/>
                  <a:gd name="T50" fmla="*/ 679 w 1098"/>
                  <a:gd name="T51" fmla="*/ 701 h 1048"/>
                  <a:gd name="T52" fmla="*/ 621 w 1098"/>
                  <a:gd name="T53" fmla="*/ 643 h 1048"/>
                  <a:gd name="T54" fmla="*/ 679 w 1098"/>
                  <a:gd name="T55" fmla="*/ 585 h 1048"/>
                  <a:gd name="T56" fmla="*/ 722 w 1098"/>
                  <a:gd name="T57" fmla="*/ 585 h 1048"/>
                  <a:gd name="T58" fmla="*/ 765 w 1098"/>
                  <a:gd name="T59" fmla="*/ 605 h 1048"/>
                  <a:gd name="T60" fmla="*/ 885 w 1098"/>
                  <a:gd name="T61" fmla="*/ 663 h 1048"/>
                  <a:gd name="T62" fmla="*/ 885 w 1098"/>
                  <a:gd name="T63" fmla="*/ 659 h 1048"/>
                  <a:gd name="T64" fmla="*/ 874 w 1098"/>
                  <a:gd name="T65" fmla="*/ 607 h 1048"/>
                  <a:gd name="T66" fmla="*/ 697 w 1098"/>
                  <a:gd name="T67" fmla="*/ 437 h 1048"/>
                  <a:gd name="T68" fmla="*/ 549 w 1098"/>
                  <a:gd name="T69" fmla="*/ 496 h 1048"/>
                  <a:gd name="T70" fmla="*/ 401 w 1098"/>
                  <a:gd name="T71" fmla="*/ 437 h 1048"/>
                  <a:gd name="T72" fmla="*/ 212 w 1098"/>
                  <a:gd name="T73" fmla="*/ 681 h 1048"/>
                  <a:gd name="T74" fmla="*/ 212 w 1098"/>
                  <a:gd name="T75" fmla="*/ 807 h 1048"/>
                  <a:gd name="T76" fmla="*/ 857 w 1098"/>
                  <a:gd name="T77" fmla="*/ 807 h 1048"/>
                  <a:gd name="T78" fmla="*/ 830 w 1098"/>
                  <a:gd name="T79" fmla="*/ 729 h 10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98" h="1048">
                    <a:moveTo>
                      <a:pt x="1098" y="839"/>
                    </a:moveTo>
                    <a:lnTo>
                      <a:pt x="1098" y="1048"/>
                    </a:lnTo>
                    <a:lnTo>
                      <a:pt x="0" y="1048"/>
                    </a:lnTo>
                    <a:lnTo>
                      <a:pt x="0" y="839"/>
                    </a:lnTo>
                    <a:lnTo>
                      <a:pt x="891" y="839"/>
                    </a:lnTo>
                    <a:cubicBezTo>
                      <a:pt x="892" y="794"/>
                      <a:pt x="884" y="744"/>
                      <a:pt x="856" y="707"/>
                    </a:cubicBezTo>
                    <a:cubicBezTo>
                      <a:pt x="832" y="675"/>
                      <a:pt x="794" y="656"/>
                      <a:pt x="743" y="653"/>
                    </a:cubicBezTo>
                    <a:cubicBezTo>
                      <a:pt x="739" y="660"/>
                      <a:pt x="731" y="666"/>
                      <a:pt x="722" y="666"/>
                    </a:cubicBezTo>
                    <a:lnTo>
                      <a:pt x="679" y="666"/>
                    </a:lnTo>
                    <a:cubicBezTo>
                      <a:pt x="666" y="666"/>
                      <a:pt x="655" y="655"/>
                      <a:pt x="655" y="641"/>
                    </a:cubicBezTo>
                    <a:cubicBezTo>
                      <a:pt x="655" y="628"/>
                      <a:pt x="666" y="617"/>
                      <a:pt x="679" y="617"/>
                    </a:cubicBezTo>
                    <a:lnTo>
                      <a:pt x="722" y="617"/>
                    </a:lnTo>
                    <a:cubicBezTo>
                      <a:pt x="733" y="617"/>
                      <a:pt x="742" y="624"/>
                      <a:pt x="745" y="634"/>
                    </a:cubicBezTo>
                    <a:cubicBezTo>
                      <a:pt x="801" y="638"/>
                      <a:pt x="843" y="659"/>
                      <a:pt x="871" y="696"/>
                    </a:cubicBezTo>
                    <a:cubicBezTo>
                      <a:pt x="903" y="737"/>
                      <a:pt x="911" y="791"/>
                      <a:pt x="910" y="839"/>
                    </a:cubicBezTo>
                    <a:lnTo>
                      <a:pt x="1098" y="839"/>
                    </a:lnTo>
                    <a:lnTo>
                      <a:pt x="1098" y="839"/>
                    </a:lnTo>
                    <a:close/>
                    <a:moveTo>
                      <a:pt x="549" y="459"/>
                    </a:moveTo>
                    <a:cubicBezTo>
                      <a:pt x="676" y="459"/>
                      <a:pt x="778" y="356"/>
                      <a:pt x="778" y="229"/>
                    </a:cubicBezTo>
                    <a:cubicBezTo>
                      <a:pt x="778" y="103"/>
                      <a:pt x="676" y="0"/>
                      <a:pt x="549" y="0"/>
                    </a:cubicBezTo>
                    <a:cubicBezTo>
                      <a:pt x="423" y="0"/>
                      <a:pt x="320" y="103"/>
                      <a:pt x="320" y="229"/>
                    </a:cubicBezTo>
                    <a:cubicBezTo>
                      <a:pt x="320" y="356"/>
                      <a:pt x="423" y="459"/>
                      <a:pt x="549" y="459"/>
                    </a:cubicBezTo>
                    <a:close/>
                    <a:moveTo>
                      <a:pt x="830" y="729"/>
                    </a:moveTo>
                    <a:cubicBezTo>
                      <a:pt x="813" y="708"/>
                      <a:pt x="789" y="695"/>
                      <a:pt x="756" y="690"/>
                    </a:cubicBezTo>
                    <a:cubicBezTo>
                      <a:pt x="746" y="697"/>
                      <a:pt x="734" y="701"/>
                      <a:pt x="722" y="701"/>
                    </a:cubicBezTo>
                    <a:lnTo>
                      <a:pt x="679" y="701"/>
                    </a:lnTo>
                    <a:cubicBezTo>
                      <a:pt x="648" y="701"/>
                      <a:pt x="621" y="675"/>
                      <a:pt x="621" y="643"/>
                    </a:cubicBezTo>
                    <a:cubicBezTo>
                      <a:pt x="621" y="611"/>
                      <a:pt x="647" y="585"/>
                      <a:pt x="679" y="585"/>
                    </a:cubicBezTo>
                    <a:lnTo>
                      <a:pt x="722" y="585"/>
                    </a:lnTo>
                    <a:cubicBezTo>
                      <a:pt x="738" y="585"/>
                      <a:pt x="754" y="593"/>
                      <a:pt x="765" y="605"/>
                    </a:cubicBezTo>
                    <a:cubicBezTo>
                      <a:pt x="815" y="611"/>
                      <a:pt x="855" y="631"/>
                      <a:pt x="885" y="663"/>
                    </a:cubicBezTo>
                    <a:cubicBezTo>
                      <a:pt x="885" y="662"/>
                      <a:pt x="885" y="660"/>
                      <a:pt x="885" y="659"/>
                    </a:cubicBezTo>
                    <a:lnTo>
                      <a:pt x="874" y="607"/>
                    </a:lnTo>
                    <a:cubicBezTo>
                      <a:pt x="849" y="524"/>
                      <a:pt x="782" y="459"/>
                      <a:pt x="697" y="437"/>
                    </a:cubicBezTo>
                    <a:cubicBezTo>
                      <a:pt x="659" y="473"/>
                      <a:pt x="606" y="496"/>
                      <a:pt x="549" y="496"/>
                    </a:cubicBezTo>
                    <a:cubicBezTo>
                      <a:pt x="492" y="496"/>
                      <a:pt x="440" y="473"/>
                      <a:pt x="401" y="437"/>
                    </a:cubicBezTo>
                    <a:cubicBezTo>
                      <a:pt x="293" y="466"/>
                      <a:pt x="212" y="564"/>
                      <a:pt x="212" y="681"/>
                    </a:cubicBezTo>
                    <a:lnTo>
                      <a:pt x="212" y="807"/>
                    </a:lnTo>
                    <a:lnTo>
                      <a:pt x="857" y="807"/>
                    </a:lnTo>
                    <a:cubicBezTo>
                      <a:pt x="853" y="775"/>
                      <a:pt x="844" y="748"/>
                      <a:pt x="830" y="7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cxnSp>
          <p:nvCxnSpPr>
            <p:cNvPr id="6" name="直接连接符 11"/>
            <p:cNvCxnSpPr/>
            <p:nvPr/>
          </p:nvCxnSpPr>
          <p:spPr>
            <a:xfrm>
              <a:off x="525464" y="1092217"/>
              <a:ext cx="11134646" cy="0"/>
            </a:xfrm>
            <a:prstGeom prst="line">
              <a:avLst/>
            </a:prstGeom>
            <a:ln w="19050">
              <a:solidFill>
                <a:srgbClr val="0357A8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/>
          </p:nvSpPr>
          <p:spPr>
            <a:xfrm>
              <a:off x="1087352" y="342786"/>
              <a:ext cx="6167238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3.1</a:t>
              </a:r>
              <a:r>
                <a:rPr lang="zh-CN" altLang="en-US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命题源代码</a:t>
              </a:r>
            </a:p>
          </p:txBody>
        </p:sp>
      </p:grpSp>
      <p:sp>
        <p:nvSpPr>
          <p:cNvPr id="8" name="矩形 7"/>
          <p:cNvSpPr/>
          <p:nvPr/>
        </p:nvSpPr>
        <p:spPr>
          <a:xfrm>
            <a:off x="621321" y="2639263"/>
            <a:ext cx="11134646" cy="1884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SzPct val="80000"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关于参赛作品源代码的要求：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1" indent="-342900">
              <a:lnSpc>
                <a:spcPct val="15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Ø"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非强制性要求，可以不提供；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1" indent="-342900">
              <a:lnSpc>
                <a:spcPct val="15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Ø"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提供的源代码包含</a:t>
            </a:r>
            <a:r>
              <a:rPr kumimoji="1" lang="en-US" altLang="zh-CN" sz="2000" dirty="0" err="1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Makefile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，可进行重新编译，并且能够正确生成可执行文件。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1" indent="-342900">
              <a:lnSpc>
                <a:spcPct val="15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Ø"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要求提供的源代码不涉及版权问题；大赛组委会不负责保障源代码安全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/>
          <p:cNvGrpSpPr/>
          <p:nvPr/>
        </p:nvGrpSpPr>
        <p:grpSpPr>
          <a:xfrm>
            <a:off x="545121" y="340515"/>
            <a:ext cx="11210846" cy="751702"/>
            <a:chOff x="449264" y="340515"/>
            <a:chExt cx="11210846" cy="751702"/>
          </a:xfrm>
        </p:grpSpPr>
        <p:grpSp>
          <p:nvGrpSpPr>
            <p:cNvPr id="5" name="组合 18"/>
            <p:cNvGrpSpPr/>
            <p:nvPr/>
          </p:nvGrpSpPr>
          <p:grpSpPr>
            <a:xfrm>
              <a:off x="449264" y="340515"/>
              <a:ext cx="551664" cy="551664"/>
              <a:chOff x="1723126" y="2043618"/>
              <a:chExt cx="686135" cy="686135"/>
            </a:xfrm>
          </p:grpSpPr>
          <p:sp>
            <p:nvSpPr>
              <p:cNvPr id="9" name="椭圆 8"/>
              <p:cNvSpPr/>
              <p:nvPr/>
            </p:nvSpPr>
            <p:spPr>
              <a:xfrm flipH="1">
                <a:off x="1723126" y="2043618"/>
                <a:ext cx="686135" cy="686135"/>
              </a:xfrm>
              <a:prstGeom prst="ellipse">
                <a:avLst/>
              </a:prstGeom>
              <a:solidFill>
                <a:srgbClr val="0357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Oval 8"/>
              <p:cNvSpPr/>
              <p:nvPr/>
            </p:nvSpPr>
            <p:spPr>
              <a:xfrm flipH="1">
                <a:off x="1881117" y="2210245"/>
                <a:ext cx="370153" cy="352881"/>
              </a:xfrm>
              <a:custGeom>
                <a:avLst/>
                <a:gdLst>
                  <a:gd name="T0" fmla="*/ 1098 w 1098"/>
                  <a:gd name="T1" fmla="*/ 839 h 1048"/>
                  <a:gd name="T2" fmla="*/ 1098 w 1098"/>
                  <a:gd name="T3" fmla="*/ 1048 h 1048"/>
                  <a:gd name="T4" fmla="*/ 0 w 1098"/>
                  <a:gd name="T5" fmla="*/ 1048 h 1048"/>
                  <a:gd name="T6" fmla="*/ 0 w 1098"/>
                  <a:gd name="T7" fmla="*/ 839 h 1048"/>
                  <a:gd name="T8" fmla="*/ 891 w 1098"/>
                  <a:gd name="T9" fmla="*/ 839 h 1048"/>
                  <a:gd name="T10" fmla="*/ 856 w 1098"/>
                  <a:gd name="T11" fmla="*/ 707 h 1048"/>
                  <a:gd name="T12" fmla="*/ 743 w 1098"/>
                  <a:gd name="T13" fmla="*/ 653 h 1048"/>
                  <a:gd name="T14" fmla="*/ 722 w 1098"/>
                  <a:gd name="T15" fmla="*/ 666 h 1048"/>
                  <a:gd name="T16" fmla="*/ 679 w 1098"/>
                  <a:gd name="T17" fmla="*/ 666 h 1048"/>
                  <a:gd name="T18" fmla="*/ 655 w 1098"/>
                  <a:gd name="T19" fmla="*/ 641 h 1048"/>
                  <a:gd name="T20" fmla="*/ 679 w 1098"/>
                  <a:gd name="T21" fmla="*/ 617 h 1048"/>
                  <a:gd name="T22" fmla="*/ 722 w 1098"/>
                  <a:gd name="T23" fmla="*/ 617 h 1048"/>
                  <a:gd name="T24" fmla="*/ 745 w 1098"/>
                  <a:gd name="T25" fmla="*/ 634 h 1048"/>
                  <a:gd name="T26" fmla="*/ 871 w 1098"/>
                  <a:gd name="T27" fmla="*/ 696 h 1048"/>
                  <a:gd name="T28" fmla="*/ 910 w 1098"/>
                  <a:gd name="T29" fmla="*/ 839 h 1048"/>
                  <a:gd name="T30" fmla="*/ 1098 w 1098"/>
                  <a:gd name="T31" fmla="*/ 839 h 1048"/>
                  <a:gd name="T32" fmla="*/ 1098 w 1098"/>
                  <a:gd name="T33" fmla="*/ 839 h 1048"/>
                  <a:gd name="T34" fmla="*/ 549 w 1098"/>
                  <a:gd name="T35" fmla="*/ 459 h 1048"/>
                  <a:gd name="T36" fmla="*/ 778 w 1098"/>
                  <a:gd name="T37" fmla="*/ 229 h 1048"/>
                  <a:gd name="T38" fmla="*/ 549 w 1098"/>
                  <a:gd name="T39" fmla="*/ 0 h 1048"/>
                  <a:gd name="T40" fmla="*/ 320 w 1098"/>
                  <a:gd name="T41" fmla="*/ 229 h 1048"/>
                  <a:gd name="T42" fmla="*/ 549 w 1098"/>
                  <a:gd name="T43" fmla="*/ 459 h 1048"/>
                  <a:gd name="T44" fmla="*/ 830 w 1098"/>
                  <a:gd name="T45" fmla="*/ 729 h 1048"/>
                  <a:gd name="T46" fmla="*/ 756 w 1098"/>
                  <a:gd name="T47" fmla="*/ 690 h 1048"/>
                  <a:gd name="T48" fmla="*/ 722 w 1098"/>
                  <a:gd name="T49" fmla="*/ 701 h 1048"/>
                  <a:gd name="T50" fmla="*/ 679 w 1098"/>
                  <a:gd name="T51" fmla="*/ 701 h 1048"/>
                  <a:gd name="T52" fmla="*/ 621 w 1098"/>
                  <a:gd name="T53" fmla="*/ 643 h 1048"/>
                  <a:gd name="T54" fmla="*/ 679 w 1098"/>
                  <a:gd name="T55" fmla="*/ 585 h 1048"/>
                  <a:gd name="T56" fmla="*/ 722 w 1098"/>
                  <a:gd name="T57" fmla="*/ 585 h 1048"/>
                  <a:gd name="T58" fmla="*/ 765 w 1098"/>
                  <a:gd name="T59" fmla="*/ 605 h 1048"/>
                  <a:gd name="T60" fmla="*/ 885 w 1098"/>
                  <a:gd name="T61" fmla="*/ 663 h 1048"/>
                  <a:gd name="T62" fmla="*/ 885 w 1098"/>
                  <a:gd name="T63" fmla="*/ 659 h 1048"/>
                  <a:gd name="T64" fmla="*/ 874 w 1098"/>
                  <a:gd name="T65" fmla="*/ 607 h 1048"/>
                  <a:gd name="T66" fmla="*/ 697 w 1098"/>
                  <a:gd name="T67" fmla="*/ 437 h 1048"/>
                  <a:gd name="T68" fmla="*/ 549 w 1098"/>
                  <a:gd name="T69" fmla="*/ 496 h 1048"/>
                  <a:gd name="T70" fmla="*/ 401 w 1098"/>
                  <a:gd name="T71" fmla="*/ 437 h 1048"/>
                  <a:gd name="T72" fmla="*/ 212 w 1098"/>
                  <a:gd name="T73" fmla="*/ 681 h 1048"/>
                  <a:gd name="T74" fmla="*/ 212 w 1098"/>
                  <a:gd name="T75" fmla="*/ 807 h 1048"/>
                  <a:gd name="T76" fmla="*/ 857 w 1098"/>
                  <a:gd name="T77" fmla="*/ 807 h 1048"/>
                  <a:gd name="T78" fmla="*/ 830 w 1098"/>
                  <a:gd name="T79" fmla="*/ 729 h 10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98" h="1048">
                    <a:moveTo>
                      <a:pt x="1098" y="839"/>
                    </a:moveTo>
                    <a:lnTo>
                      <a:pt x="1098" y="1048"/>
                    </a:lnTo>
                    <a:lnTo>
                      <a:pt x="0" y="1048"/>
                    </a:lnTo>
                    <a:lnTo>
                      <a:pt x="0" y="839"/>
                    </a:lnTo>
                    <a:lnTo>
                      <a:pt x="891" y="839"/>
                    </a:lnTo>
                    <a:cubicBezTo>
                      <a:pt x="892" y="794"/>
                      <a:pt x="884" y="744"/>
                      <a:pt x="856" y="707"/>
                    </a:cubicBezTo>
                    <a:cubicBezTo>
                      <a:pt x="832" y="675"/>
                      <a:pt x="794" y="656"/>
                      <a:pt x="743" y="653"/>
                    </a:cubicBezTo>
                    <a:cubicBezTo>
                      <a:pt x="739" y="660"/>
                      <a:pt x="731" y="666"/>
                      <a:pt x="722" y="666"/>
                    </a:cubicBezTo>
                    <a:lnTo>
                      <a:pt x="679" y="666"/>
                    </a:lnTo>
                    <a:cubicBezTo>
                      <a:pt x="666" y="666"/>
                      <a:pt x="655" y="655"/>
                      <a:pt x="655" y="641"/>
                    </a:cubicBezTo>
                    <a:cubicBezTo>
                      <a:pt x="655" y="628"/>
                      <a:pt x="666" y="617"/>
                      <a:pt x="679" y="617"/>
                    </a:cubicBezTo>
                    <a:lnTo>
                      <a:pt x="722" y="617"/>
                    </a:lnTo>
                    <a:cubicBezTo>
                      <a:pt x="733" y="617"/>
                      <a:pt x="742" y="624"/>
                      <a:pt x="745" y="634"/>
                    </a:cubicBezTo>
                    <a:cubicBezTo>
                      <a:pt x="801" y="638"/>
                      <a:pt x="843" y="659"/>
                      <a:pt x="871" y="696"/>
                    </a:cubicBezTo>
                    <a:cubicBezTo>
                      <a:pt x="903" y="737"/>
                      <a:pt x="911" y="791"/>
                      <a:pt x="910" y="839"/>
                    </a:cubicBezTo>
                    <a:lnTo>
                      <a:pt x="1098" y="839"/>
                    </a:lnTo>
                    <a:lnTo>
                      <a:pt x="1098" y="839"/>
                    </a:lnTo>
                    <a:close/>
                    <a:moveTo>
                      <a:pt x="549" y="459"/>
                    </a:moveTo>
                    <a:cubicBezTo>
                      <a:pt x="676" y="459"/>
                      <a:pt x="778" y="356"/>
                      <a:pt x="778" y="229"/>
                    </a:cubicBezTo>
                    <a:cubicBezTo>
                      <a:pt x="778" y="103"/>
                      <a:pt x="676" y="0"/>
                      <a:pt x="549" y="0"/>
                    </a:cubicBezTo>
                    <a:cubicBezTo>
                      <a:pt x="423" y="0"/>
                      <a:pt x="320" y="103"/>
                      <a:pt x="320" y="229"/>
                    </a:cubicBezTo>
                    <a:cubicBezTo>
                      <a:pt x="320" y="356"/>
                      <a:pt x="423" y="459"/>
                      <a:pt x="549" y="459"/>
                    </a:cubicBezTo>
                    <a:close/>
                    <a:moveTo>
                      <a:pt x="830" y="729"/>
                    </a:moveTo>
                    <a:cubicBezTo>
                      <a:pt x="813" y="708"/>
                      <a:pt x="789" y="695"/>
                      <a:pt x="756" y="690"/>
                    </a:cubicBezTo>
                    <a:cubicBezTo>
                      <a:pt x="746" y="697"/>
                      <a:pt x="734" y="701"/>
                      <a:pt x="722" y="701"/>
                    </a:cubicBezTo>
                    <a:lnTo>
                      <a:pt x="679" y="701"/>
                    </a:lnTo>
                    <a:cubicBezTo>
                      <a:pt x="648" y="701"/>
                      <a:pt x="621" y="675"/>
                      <a:pt x="621" y="643"/>
                    </a:cubicBezTo>
                    <a:cubicBezTo>
                      <a:pt x="621" y="611"/>
                      <a:pt x="647" y="585"/>
                      <a:pt x="679" y="585"/>
                    </a:cubicBezTo>
                    <a:lnTo>
                      <a:pt x="722" y="585"/>
                    </a:lnTo>
                    <a:cubicBezTo>
                      <a:pt x="738" y="585"/>
                      <a:pt x="754" y="593"/>
                      <a:pt x="765" y="605"/>
                    </a:cubicBezTo>
                    <a:cubicBezTo>
                      <a:pt x="815" y="611"/>
                      <a:pt x="855" y="631"/>
                      <a:pt x="885" y="663"/>
                    </a:cubicBezTo>
                    <a:cubicBezTo>
                      <a:pt x="885" y="662"/>
                      <a:pt x="885" y="660"/>
                      <a:pt x="885" y="659"/>
                    </a:cubicBezTo>
                    <a:lnTo>
                      <a:pt x="874" y="607"/>
                    </a:lnTo>
                    <a:cubicBezTo>
                      <a:pt x="849" y="524"/>
                      <a:pt x="782" y="459"/>
                      <a:pt x="697" y="437"/>
                    </a:cubicBezTo>
                    <a:cubicBezTo>
                      <a:pt x="659" y="473"/>
                      <a:pt x="606" y="496"/>
                      <a:pt x="549" y="496"/>
                    </a:cubicBezTo>
                    <a:cubicBezTo>
                      <a:pt x="492" y="496"/>
                      <a:pt x="440" y="473"/>
                      <a:pt x="401" y="437"/>
                    </a:cubicBezTo>
                    <a:cubicBezTo>
                      <a:pt x="293" y="466"/>
                      <a:pt x="212" y="564"/>
                      <a:pt x="212" y="681"/>
                    </a:cubicBezTo>
                    <a:lnTo>
                      <a:pt x="212" y="807"/>
                    </a:lnTo>
                    <a:lnTo>
                      <a:pt x="857" y="807"/>
                    </a:lnTo>
                    <a:cubicBezTo>
                      <a:pt x="853" y="775"/>
                      <a:pt x="844" y="748"/>
                      <a:pt x="830" y="7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cxnSp>
          <p:nvCxnSpPr>
            <p:cNvPr id="6" name="直接连接符 11"/>
            <p:cNvCxnSpPr/>
            <p:nvPr/>
          </p:nvCxnSpPr>
          <p:spPr>
            <a:xfrm>
              <a:off x="525464" y="1092217"/>
              <a:ext cx="11134646" cy="0"/>
            </a:xfrm>
            <a:prstGeom prst="line">
              <a:avLst/>
            </a:prstGeom>
            <a:ln w="19050">
              <a:solidFill>
                <a:srgbClr val="0357A8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/>
          </p:nvSpPr>
          <p:spPr>
            <a:xfrm>
              <a:off x="1087352" y="342786"/>
              <a:ext cx="702462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3.2</a:t>
              </a:r>
              <a:r>
                <a:rPr lang="zh-CN" altLang="en-US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性能优化过程记录表（见附件）</a:t>
              </a:r>
            </a:p>
          </p:txBody>
        </p:sp>
      </p:grpSp>
      <p:sp>
        <p:nvSpPr>
          <p:cNvPr id="8" name="矩形 7"/>
          <p:cNvSpPr/>
          <p:nvPr/>
        </p:nvSpPr>
        <p:spPr>
          <a:xfrm>
            <a:off x="528677" y="2034569"/>
            <a:ext cx="11134646" cy="3731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基本信息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软件负载描述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系统硬件配置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系统软件配置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算例分类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计算结果正确性检验方法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基准算例描述和墙钟时间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分步逐步性能提升描述、优化后墙钟时间和加速比、备注等（</a:t>
            </a:r>
            <a:r>
              <a:rPr kumimoji="1"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BKM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</a:t>
            </a:r>
            <a:r>
              <a:rPr kumimoji="1"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Best Known Method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/>
          <p:cNvGrpSpPr/>
          <p:nvPr/>
        </p:nvGrpSpPr>
        <p:grpSpPr>
          <a:xfrm>
            <a:off x="545121" y="340515"/>
            <a:ext cx="11210846" cy="751702"/>
            <a:chOff x="449264" y="340515"/>
            <a:chExt cx="11210846" cy="751702"/>
          </a:xfrm>
        </p:grpSpPr>
        <p:grpSp>
          <p:nvGrpSpPr>
            <p:cNvPr id="5" name="组合 18"/>
            <p:cNvGrpSpPr/>
            <p:nvPr/>
          </p:nvGrpSpPr>
          <p:grpSpPr>
            <a:xfrm>
              <a:off x="449264" y="340515"/>
              <a:ext cx="551664" cy="551664"/>
              <a:chOff x="1723126" y="2043618"/>
              <a:chExt cx="686135" cy="686135"/>
            </a:xfrm>
          </p:grpSpPr>
          <p:sp>
            <p:nvSpPr>
              <p:cNvPr id="9" name="椭圆 8"/>
              <p:cNvSpPr/>
              <p:nvPr/>
            </p:nvSpPr>
            <p:spPr>
              <a:xfrm flipH="1">
                <a:off x="1723126" y="2043618"/>
                <a:ext cx="686135" cy="686135"/>
              </a:xfrm>
              <a:prstGeom prst="ellipse">
                <a:avLst/>
              </a:prstGeom>
              <a:solidFill>
                <a:srgbClr val="0357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Oval 8"/>
              <p:cNvSpPr/>
              <p:nvPr/>
            </p:nvSpPr>
            <p:spPr>
              <a:xfrm flipH="1">
                <a:off x="1881117" y="2210245"/>
                <a:ext cx="370153" cy="352881"/>
              </a:xfrm>
              <a:custGeom>
                <a:avLst/>
                <a:gdLst>
                  <a:gd name="T0" fmla="*/ 1098 w 1098"/>
                  <a:gd name="T1" fmla="*/ 839 h 1048"/>
                  <a:gd name="T2" fmla="*/ 1098 w 1098"/>
                  <a:gd name="T3" fmla="*/ 1048 h 1048"/>
                  <a:gd name="T4" fmla="*/ 0 w 1098"/>
                  <a:gd name="T5" fmla="*/ 1048 h 1048"/>
                  <a:gd name="T6" fmla="*/ 0 w 1098"/>
                  <a:gd name="T7" fmla="*/ 839 h 1048"/>
                  <a:gd name="T8" fmla="*/ 891 w 1098"/>
                  <a:gd name="T9" fmla="*/ 839 h 1048"/>
                  <a:gd name="T10" fmla="*/ 856 w 1098"/>
                  <a:gd name="T11" fmla="*/ 707 h 1048"/>
                  <a:gd name="T12" fmla="*/ 743 w 1098"/>
                  <a:gd name="T13" fmla="*/ 653 h 1048"/>
                  <a:gd name="T14" fmla="*/ 722 w 1098"/>
                  <a:gd name="T15" fmla="*/ 666 h 1048"/>
                  <a:gd name="T16" fmla="*/ 679 w 1098"/>
                  <a:gd name="T17" fmla="*/ 666 h 1048"/>
                  <a:gd name="T18" fmla="*/ 655 w 1098"/>
                  <a:gd name="T19" fmla="*/ 641 h 1048"/>
                  <a:gd name="T20" fmla="*/ 679 w 1098"/>
                  <a:gd name="T21" fmla="*/ 617 h 1048"/>
                  <a:gd name="T22" fmla="*/ 722 w 1098"/>
                  <a:gd name="T23" fmla="*/ 617 h 1048"/>
                  <a:gd name="T24" fmla="*/ 745 w 1098"/>
                  <a:gd name="T25" fmla="*/ 634 h 1048"/>
                  <a:gd name="T26" fmla="*/ 871 w 1098"/>
                  <a:gd name="T27" fmla="*/ 696 h 1048"/>
                  <a:gd name="T28" fmla="*/ 910 w 1098"/>
                  <a:gd name="T29" fmla="*/ 839 h 1048"/>
                  <a:gd name="T30" fmla="*/ 1098 w 1098"/>
                  <a:gd name="T31" fmla="*/ 839 h 1048"/>
                  <a:gd name="T32" fmla="*/ 1098 w 1098"/>
                  <a:gd name="T33" fmla="*/ 839 h 1048"/>
                  <a:gd name="T34" fmla="*/ 549 w 1098"/>
                  <a:gd name="T35" fmla="*/ 459 h 1048"/>
                  <a:gd name="T36" fmla="*/ 778 w 1098"/>
                  <a:gd name="T37" fmla="*/ 229 h 1048"/>
                  <a:gd name="T38" fmla="*/ 549 w 1098"/>
                  <a:gd name="T39" fmla="*/ 0 h 1048"/>
                  <a:gd name="T40" fmla="*/ 320 w 1098"/>
                  <a:gd name="T41" fmla="*/ 229 h 1048"/>
                  <a:gd name="T42" fmla="*/ 549 w 1098"/>
                  <a:gd name="T43" fmla="*/ 459 h 1048"/>
                  <a:gd name="T44" fmla="*/ 830 w 1098"/>
                  <a:gd name="T45" fmla="*/ 729 h 1048"/>
                  <a:gd name="T46" fmla="*/ 756 w 1098"/>
                  <a:gd name="T47" fmla="*/ 690 h 1048"/>
                  <a:gd name="T48" fmla="*/ 722 w 1098"/>
                  <a:gd name="T49" fmla="*/ 701 h 1048"/>
                  <a:gd name="T50" fmla="*/ 679 w 1098"/>
                  <a:gd name="T51" fmla="*/ 701 h 1048"/>
                  <a:gd name="T52" fmla="*/ 621 w 1098"/>
                  <a:gd name="T53" fmla="*/ 643 h 1048"/>
                  <a:gd name="T54" fmla="*/ 679 w 1098"/>
                  <a:gd name="T55" fmla="*/ 585 h 1048"/>
                  <a:gd name="T56" fmla="*/ 722 w 1098"/>
                  <a:gd name="T57" fmla="*/ 585 h 1048"/>
                  <a:gd name="T58" fmla="*/ 765 w 1098"/>
                  <a:gd name="T59" fmla="*/ 605 h 1048"/>
                  <a:gd name="T60" fmla="*/ 885 w 1098"/>
                  <a:gd name="T61" fmla="*/ 663 h 1048"/>
                  <a:gd name="T62" fmla="*/ 885 w 1098"/>
                  <a:gd name="T63" fmla="*/ 659 h 1048"/>
                  <a:gd name="T64" fmla="*/ 874 w 1098"/>
                  <a:gd name="T65" fmla="*/ 607 h 1048"/>
                  <a:gd name="T66" fmla="*/ 697 w 1098"/>
                  <a:gd name="T67" fmla="*/ 437 h 1048"/>
                  <a:gd name="T68" fmla="*/ 549 w 1098"/>
                  <a:gd name="T69" fmla="*/ 496 h 1048"/>
                  <a:gd name="T70" fmla="*/ 401 w 1098"/>
                  <a:gd name="T71" fmla="*/ 437 h 1048"/>
                  <a:gd name="T72" fmla="*/ 212 w 1098"/>
                  <a:gd name="T73" fmla="*/ 681 h 1048"/>
                  <a:gd name="T74" fmla="*/ 212 w 1098"/>
                  <a:gd name="T75" fmla="*/ 807 h 1048"/>
                  <a:gd name="T76" fmla="*/ 857 w 1098"/>
                  <a:gd name="T77" fmla="*/ 807 h 1048"/>
                  <a:gd name="T78" fmla="*/ 830 w 1098"/>
                  <a:gd name="T79" fmla="*/ 729 h 10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98" h="1048">
                    <a:moveTo>
                      <a:pt x="1098" y="839"/>
                    </a:moveTo>
                    <a:lnTo>
                      <a:pt x="1098" y="1048"/>
                    </a:lnTo>
                    <a:lnTo>
                      <a:pt x="0" y="1048"/>
                    </a:lnTo>
                    <a:lnTo>
                      <a:pt x="0" y="839"/>
                    </a:lnTo>
                    <a:lnTo>
                      <a:pt x="891" y="839"/>
                    </a:lnTo>
                    <a:cubicBezTo>
                      <a:pt x="892" y="794"/>
                      <a:pt x="884" y="744"/>
                      <a:pt x="856" y="707"/>
                    </a:cubicBezTo>
                    <a:cubicBezTo>
                      <a:pt x="832" y="675"/>
                      <a:pt x="794" y="656"/>
                      <a:pt x="743" y="653"/>
                    </a:cubicBezTo>
                    <a:cubicBezTo>
                      <a:pt x="739" y="660"/>
                      <a:pt x="731" y="666"/>
                      <a:pt x="722" y="666"/>
                    </a:cubicBezTo>
                    <a:lnTo>
                      <a:pt x="679" y="666"/>
                    </a:lnTo>
                    <a:cubicBezTo>
                      <a:pt x="666" y="666"/>
                      <a:pt x="655" y="655"/>
                      <a:pt x="655" y="641"/>
                    </a:cubicBezTo>
                    <a:cubicBezTo>
                      <a:pt x="655" y="628"/>
                      <a:pt x="666" y="617"/>
                      <a:pt x="679" y="617"/>
                    </a:cubicBezTo>
                    <a:lnTo>
                      <a:pt x="722" y="617"/>
                    </a:lnTo>
                    <a:cubicBezTo>
                      <a:pt x="733" y="617"/>
                      <a:pt x="742" y="624"/>
                      <a:pt x="745" y="634"/>
                    </a:cubicBezTo>
                    <a:cubicBezTo>
                      <a:pt x="801" y="638"/>
                      <a:pt x="843" y="659"/>
                      <a:pt x="871" y="696"/>
                    </a:cubicBezTo>
                    <a:cubicBezTo>
                      <a:pt x="903" y="737"/>
                      <a:pt x="911" y="791"/>
                      <a:pt x="910" y="839"/>
                    </a:cubicBezTo>
                    <a:lnTo>
                      <a:pt x="1098" y="839"/>
                    </a:lnTo>
                    <a:lnTo>
                      <a:pt x="1098" y="839"/>
                    </a:lnTo>
                    <a:close/>
                    <a:moveTo>
                      <a:pt x="549" y="459"/>
                    </a:moveTo>
                    <a:cubicBezTo>
                      <a:pt x="676" y="459"/>
                      <a:pt x="778" y="356"/>
                      <a:pt x="778" y="229"/>
                    </a:cubicBezTo>
                    <a:cubicBezTo>
                      <a:pt x="778" y="103"/>
                      <a:pt x="676" y="0"/>
                      <a:pt x="549" y="0"/>
                    </a:cubicBezTo>
                    <a:cubicBezTo>
                      <a:pt x="423" y="0"/>
                      <a:pt x="320" y="103"/>
                      <a:pt x="320" y="229"/>
                    </a:cubicBezTo>
                    <a:cubicBezTo>
                      <a:pt x="320" y="356"/>
                      <a:pt x="423" y="459"/>
                      <a:pt x="549" y="459"/>
                    </a:cubicBezTo>
                    <a:close/>
                    <a:moveTo>
                      <a:pt x="830" y="729"/>
                    </a:moveTo>
                    <a:cubicBezTo>
                      <a:pt x="813" y="708"/>
                      <a:pt x="789" y="695"/>
                      <a:pt x="756" y="690"/>
                    </a:cubicBezTo>
                    <a:cubicBezTo>
                      <a:pt x="746" y="697"/>
                      <a:pt x="734" y="701"/>
                      <a:pt x="722" y="701"/>
                    </a:cubicBezTo>
                    <a:lnTo>
                      <a:pt x="679" y="701"/>
                    </a:lnTo>
                    <a:cubicBezTo>
                      <a:pt x="648" y="701"/>
                      <a:pt x="621" y="675"/>
                      <a:pt x="621" y="643"/>
                    </a:cubicBezTo>
                    <a:cubicBezTo>
                      <a:pt x="621" y="611"/>
                      <a:pt x="647" y="585"/>
                      <a:pt x="679" y="585"/>
                    </a:cubicBezTo>
                    <a:lnTo>
                      <a:pt x="722" y="585"/>
                    </a:lnTo>
                    <a:cubicBezTo>
                      <a:pt x="738" y="585"/>
                      <a:pt x="754" y="593"/>
                      <a:pt x="765" y="605"/>
                    </a:cubicBezTo>
                    <a:cubicBezTo>
                      <a:pt x="815" y="611"/>
                      <a:pt x="855" y="631"/>
                      <a:pt x="885" y="663"/>
                    </a:cubicBezTo>
                    <a:cubicBezTo>
                      <a:pt x="885" y="662"/>
                      <a:pt x="885" y="660"/>
                      <a:pt x="885" y="659"/>
                    </a:cubicBezTo>
                    <a:lnTo>
                      <a:pt x="874" y="607"/>
                    </a:lnTo>
                    <a:cubicBezTo>
                      <a:pt x="849" y="524"/>
                      <a:pt x="782" y="459"/>
                      <a:pt x="697" y="437"/>
                    </a:cubicBezTo>
                    <a:cubicBezTo>
                      <a:pt x="659" y="473"/>
                      <a:pt x="606" y="496"/>
                      <a:pt x="549" y="496"/>
                    </a:cubicBezTo>
                    <a:cubicBezTo>
                      <a:pt x="492" y="496"/>
                      <a:pt x="440" y="473"/>
                      <a:pt x="401" y="437"/>
                    </a:cubicBezTo>
                    <a:cubicBezTo>
                      <a:pt x="293" y="466"/>
                      <a:pt x="212" y="564"/>
                      <a:pt x="212" y="681"/>
                    </a:cubicBezTo>
                    <a:lnTo>
                      <a:pt x="212" y="807"/>
                    </a:lnTo>
                    <a:lnTo>
                      <a:pt x="857" y="807"/>
                    </a:lnTo>
                    <a:cubicBezTo>
                      <a:pt x="853" y="775"/>
                      <a:pt x="844" y="748"/>
                      <a:pt x="830" y="7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cxnSp>
          <p:nvCxnSpPr>
            <p:cNvPr id="6" name="直接连接符 11"/>
            <p:cNvCxnSpPr/>
            <p:nvPr/>
          </p:nvCxnSpPr>
          <p:spPr>
            <a:xfrm>
              <a:off x="525464" y="1092217"/>
              <a:ext cx="11134646" cy="0"/>
            </a:xfrm>
            <a:prstGeom prst="line">
              <a:avLst/>
            </a:prstGeom>
            <a:ln w="19050">
              <a:solidFill>
                <a:srgbClr val="0357A8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/>
          </p:nvSpPr>
          <p:spPr>
            <a:xfrm>
              <a:off x="1087352" y="342786"/>
              <a:ext cx="7024620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3.2.8</a:t>
              </a:r>
              <a:r>
                <a:rPr lang="zh-CN" altLang="en-US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此为示例（建议有）</a:t>
              </a:r>
            </a:p>
          </p:txBody>
        </p:sp>
      </p:grpSp>
      <p:pic>
        <p:nvPicPr>
          <p:cNvPr id="11" name="图片 10" descr="图表, 条形图&#10;&#10;描述已自动生成">
            <a:extLst>
              <a:ext uri="{FF2B5EF4-FFF2-40B4-BE49-F238E27FC236}">
                <a16:creationId xmlns:a16="http://schemas.microsoft.com/office/drawing/2014/main" id="{665C7AA9-7ADA-2E39-2F1D-3C2803BEB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21" y="1232014"/>
            <a:ext cx="108966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22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/>
          <p:cNvGrpSpPr/>
          <p:nvPr/>
        </p:nvGrpSpPr>
        <p:grpSpPr>
          <a:xfrm>
            <a:off x="545121" y="340515"/>
            <a:ext cx="11210846" cy="751702"/>
            <a:chOff x="449264" y="340515"/>
            <a:chExt cx="11210846" cy="751702"/>
          </a:xfrm>
        </p:grpSpPr>
        <p:grpSp>
          <p:nvGrpSpPr>
            <p:cNvPr id="5" name="组合 18"/>
            <p:cNvGrpSpPr/>
            <p:nvPr/>
          </p:nvGrpSpPr>
          <p:grpSpPr>
            <a:xfrm>
              <a:off x="449264" y="340515"/>
              <a:ext cx="551664" cy="551664"/>
              <a:chOff x="1723126" y="2043618"/>
              <a:chExt cx="686135" cy="686135"/>
            </a:xfrm>
          </p:grpSpPr>
          <p:sp>
            <p:nvSpPr>
              <p:cNvPr id="9" name="椭圆 8"/>
              <p:cNvSpPr/>
              <p:nvPr/>
            </p:nvSpPr>
            <p:spPr>
              <a:xfrm flipH="1">
                <a:off x="1723126" y="2043618"/>
                <a:ext cx="686135" cy="686135"/>
              </a:xfrm>
              <a:prstGeom prst="ellipse">
                <a:avLst/>
              </a:prstGeom>
              <a:solidFill>
                <a:srgbClr val="0357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Oval 8"/>
              <p:cNvSpPr/>
              <p:nvPr/>
            </p:nvSpPr>
            <p:spPr>
              <a:xfrm flipH="1">
                <a:off x="1881117" y="2210245"/>
                <a:ext cx="370153" cy="352881"/>
              </a:xfrm>
              <a:custGeom>
                <a:avLst/>
                <a:gdLst>
                  <a:gd name="T0" fmla="*/ 1098 w 1098"/>
                  <a:gd name="T1" fmla="*/ 839 h 1048"/>
                  <a:gd name="T2" fmla="*/ 1098 w 1098"/>
                  <a:gd name="T3" fmla="*/ 1048 h 1048"/>
                  <a:gd name="T4" fmla="*/ 0 w 1098"/>
                  <a:gd name="T5" fmla="*/ 1048 h 1048"/>
                  <a:gd name="T6" fmla="*/ 0 w 1098"/>
                  <a:gd name="T7" fmla="*/ 839 h 1048"/>
                  <a:gd name="T8" fmla="*/ 891 w 1098"/>
                  <a:gd name="T9" fmla="*/ 839 h 1048"/>
                  <a:gd name="T10" fmla="*/ 856 w 1098"/>
                  <a:gd name="T11" fmla="*/ 707 h 1048"/>
                  <a:gd name="T12" fmla="*/ 743 w 1098"/>
                  <a:gd name="T13" fmla="*/ 653 h 1048"/>
                  <a:gd name="T14" fmla="*/ 722 w 1098"/>
                  <a:gd name="T15" fmla="*/ 666 h 1048"/>
                  <a:gd name="T16" fmla="*/ 679 w 1098"/>
                  <a:gd name="T17" fmla="*/ 666 h 1048"/>
                  <a:gd name="T18" fmla="*/ 655 w 1098"/>
                  <a:gd name="T19" fmla="*/ 641 h 1048"/>
                  <a:gd name="T20" fmla="*/ 679 w 1098"/>
                  <a:gd name="T21" fmla="*/ 617 h 1048"/>
                  <a:gd name="T22" fmla="*/ 722 w 1098"/>
                  <a:gd name="T23" fmla="*/ 617 h 1048"/>
                  <a:gd name="T24" fmla="*/ 745 w 1098"/>
                  <a:gd name="T25" fmla="*/ 634 h 1048"/>
                  <a:gd name="T26" fmla="*/ 871 w 1098"/>
                  <a:gd name="T27" fmla="*/ 696 h 1048"/>
                  <a:gd name="T28" fmla="*/ 910 w 1098"/>
                  <a:gd name="T29" fmla="*/ 839 h 1048"/>
                  <a:gd name="T30" fmla="*/ 1098 w 1098"/>
                  <a:gd name="T31" fmla="*/ 839 h 1048"/>
                  <a:gd name="T32" fmla="*/ 1098 w 1098"/>
                  <a:gd name="T33" fmla="*/ 839 h 1048"/>
                  <a:gd name="T34" fmla="*/ 549 w 1098"/>
                  <a:gd name="T35" fmla="*/ 459 h 1048"/>
                  <a:gd name="T36" fmla="*/ 778 w 1098"/>
                  <a:gd name="T37" fmla="*/ 229 h 1048"/>
                  <a:gd name="T38" fmla="*/ 549 w 1098"/>
                  <a:gd name="T39" fmla="*/ 0 h 1048"/>
                  <a:gd name="T40" fmla="*/ 320 w 1098"/>
                  <a:gd name="T41" fmla="*/ 229 h 1048"/>
                  <a:gd name="T42" fmla="*/ 549 w 1098"/>
                  <a:gd name="T43" fmla="*/ 459 h 1048"/>
                  <a:gd name="T44" fmla="*/ 830 w 1098"/>
                  <a:gd name="T45" fmla="*/ 729 h 1048"/>
                  <a:gd name="T46" fmla="*/ 756 w 1098"/>
                  <a:gd name="T47" fmla="*/ 690 h 1048"/>
                  <a:gd name="T48" fmla="*/ 722 w 1098"/>
                  <a:gd name="T49" fmla="*/ 701 h 1048"/>
                  <a:gd name="T50" fmla="*/ 679 w 1098"/>
                  <a:gd name="T51" fmla="*/ 701 h 1048"/>
                  <a:gd name="T52" fmla="*/ 621 w 1098"/>
                  <a:gd name="T53" fmla="*/ 643 h 1048"/>
                  <a:gd name="T54" fmla="*/ 679 w 1098"/>
                  <a:gd name="T55" fmla="*/ 585 h 1048"/>
                  <a:gd name="T56" fmla="*/ 722 w 1098"/>
                  <a:gd name="T57" fmla="*/ 585 h 1048"/>
                  <a:gd name="T58" fmla="*/ 765 w 1098"/>
                  <a:gd name="T59" fmla="*/ 605 h 1048"/>
                  <a:gd name="T60" fmla="*/ 885 w 1098"/>
                  <a:gd name="T61" fmla="*/ 663 h 1048"/>
                  <a:gd name="T62" fmla="*/ 885 w 1098"/>
                  <a:gd name="T63" fmla="*/ 659 h 1048"/>
                  <a:gd name="T64" fmla="*/ 874 w 1098"/>
                  <a:gd name="T65" fmla="*/ 607 h 1048"/>
                  <a:gd name="T66" fmla="*/ 697 w 1098"/>
                  <a:gd name="T67" fmla="*/ 437 h 1048"/>
                  <a:gd name="T68" fmla="*/ 549 w 1098"/>
                  <a:gd name="T69" fmla="*/ 496 h 1048"/>
                  <a:gd name="T70" fmla="*/ 401 w 1098"/>
                  <a:gd name="T71" fmla="*/ 437 h 1048"/>
                  <a:gd name="T72" fmla="*/ 212 w 1098"/>
                  <a:gd name="T73" fmla="*/ 681 h 1048"/>
                  <a:gd name="T74" fmla="*/ 212 w 1098"/>
                  <a:gd name="T75" fmla="*/ 807 h 1048"/>
                  <a:gd name="T76" fmla="*/ 857 w 1098"/>
                  <a:gd name="T77" fmla="*/ 807 h 1048"/>
                  <a:gd name="T78" fmla="*/ 830 w 1098"/>
                  <a:gd name="T79" fmla="*/ 729 h 10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98" h="1048">
                    <a:moveTo>
                      <a:pt x="1098" y="839"/>
                    </a:moveTo>
                    <a:lnTo>
                      <a:pt x="1098" y="1048"/>
                    </a:lnTo>
                    <a:lnTo>
                      <a:pt x="0" y="1048"/>
                    </a:lnTo>
                    <a:lnTo>
                      <a:pt x="0" y="839"/>
                    </a:lnTo>
                    <a:lnTo>
                      <a:pt x="891" y="839"/>
                    </a:lnTo>
                    <a:cubicBezTo>
                      <a:pt x="892" y="794"/>
                      <a:pt x="884" y="744"/>
                      <a:pt x="856" y="707"/>
                    </a:cubicBezTo>
                    <a:cubicBezTo>
                      <a:pt x="832" y="675"/>
                      <a:pt x="794" y="656"/>
                      <a:pt x="743" y="653"/>
                    </a:cubicBezTo>
                    <a:cubicBezTo>
                      <a:pt x="739" y="660"/>
                      <a:pt x="731" y="666"/>
                      <a:pt x="722" y="666"/>
                    </a:cubicBezTo>
                    <a:lnTo>
                      <a:pt x="679" y="666"/>
                    </a:lnTo>
                    <a:cubicBezTo>
                      <a:pt x="666" y="666"/>
                      <a:pt x="655" y="655"/>
                      <a:pt x="655" y="641"/>
                    </a:cubicBezTo>
                    <a:cubicBezTo>
                      <a:pt x="655" y="628"/>
                      <a:pt x="666" y="617"/>
                      <a:pt x="679" y="617"/>
                    </a:cubicBezTo>
                    <a:lnTo>
                      <a:pt x="722" y="617"/>
                    </a:lnTo>
                    <a:cubicBezTo>
                      <a:pt x="733" y="617"/>
                      <a:pt x="742" y="624"/>
                      <a:pt x="745" y="634"/>
                    </a:cubicBezTo>
                    <a:cubicBezTo>
                      <a:pt x="801" y="638"/>
                      <a:pt x="843" y="659"/>
                      <a:pt x="871" y="696"/>
                    </a:cubicBezTo>
                    <a:cubicBezTo>
                      <a:pt x="903" y="737"/>
                      <a:pt x="911" y="791"/>
                      <a:pt x="910" y="839"/>
                    </a:cubicBezTo>
                    <a:lnTo>
                      <a:pt x="1098" y="839"/>
                    </a:lnTo>
                    <a:lnTo>
                      <a:pt x="1098" y="839"/>
                    </a:lnTo>
                    <a:close/>
                    <a:moveTo>
                      <a:pt x="549" y="459"/>
                    </a:moveTo>
                    <a:cubicBezTo>
                      <a:pt x="676" y="459"/>
                      <a:pt x="778" y="356"/>
                      <a:pt x="778" y="229"/>
                    </a:cubicBezTo>
                    <a:cubicBezTo>
                      <a:pt x="778" y="103"/>
                      <a:pt x="676" y="0"/>
                      <a:pt x="549" y="0"/>
                    </a:cubicBezTo>
                    <a:cubicBezTo>
                      <a:pt x="423" y="0"/>
                      <a:pt x="320" y="103"/>
                      <a:pt x="320" y="229"/>
                    </a:cubicBezTo>
                    <a:cubicBezTo>
                      <a:pt x="320" y="356"/>
                      <a:pt x="423" y="459"/>
                      <a:pt x="549" y="459"/>
                    </a:cubicBezTo>
                    <a:close/>
                    <a:moveTo>
                      <a:pt x="830" y="729"/>
                    </a:moveTo>
                    <a:cubicBezTo>
                      <a:pt x="813" y="708"/>
                      <a:pt x="789" y="695"/>
                      <a:pt x="756" y="690"/>
                    </a:cubicBezTo>
                    <a:cubicBezTo>
                      <a:pt x="746" y="697"/>
                      <a:pt x="734" y="701"/>
                      <a:pt x="722" y="701"/>
                    </a:cubicBezTo>
                    <a:lnTo>
                      <a:pt x="679" y="701"/>
                    </a:lnTo>
                    <a:cubicBezTo>
                      <a:pt x="648" y="701"/>
                      <a:pt x="621" y="675"/>
                      <a:pt x="621" y="643"/>
                    </a:cubicBezTo>
                    <a:cubicBezTo>
                      <a:pt x="621" y="611"/>
                      <a:pt x="647" y="585"/>
                      <a:pt x="679" y="585"/>
                    </a:cubicBezTo>
                    <a:lnTo>
                      <a:pt x="722" y="585"/>
                    </a:lnTo>
                    <a:cubicBezTo>
                      <a:pt x="738" y="585"/>
                      <a:pt x="754" y="593"/>
                      <a:pt x="765" y="605"/>
                    </a:cubicBezTo>
                    <a:cubicBezTo>
                      <a:pt x="815" y="611"/>
                      <a:pt x="855" y="631"/>
                      <a:pt x="885" y="663"/>
                    </a:cubicBezTo>
                    <a:cubicBezTo>
                      <a:pt x="885" y="662"/>
                      <a:pt x="885" y="660"/>
                      <a:pt x="885" y="659"/>
                    </a:cubicBezTo>
                    <a:lnTo>
                      <a:pt x="874" y="607"/>
                    </a:lnTo>
                    <a:cubicBezTo>
                      <a:pt x="849" y="524"/>
                      <a:pt x="782" y="459"/>
                      <a:pt x="697" y="437"/>
                    </a:cubicBezTo>
                    <a:cubicBezTo>
                      <a:pt x="659" y="473"/>
                      <a:pt x="606" y="496"/>
                      <a:pt x="549" y="496"/>
                    </a:cubicBezTo>
                    <a:cubicBezTo>
                      <a:pt x="492" y="496"/>
                      <a:pt x="440" y="473"/>
                      <a:pt x="401" y="437"/>
                    </a:cubicBezTo>
                    <a:cubicBezTo>
                      <a:pt x="293" y="466"/>
                      <a:pt x="212" y="564"/>
                      <a:pt x="212" y="681"/>
                    </a:cubicBezTo>
                    <a:lnTo>
                      <a:pt x="212" y="807"/>
                    </a:lnTo>
                    <a:lnTo>
                      <a:pt x="857" y="807"/>
                    </a:lnTo>
                    <a:cubicBezTo>
                      <a:pt x="853" y="775"/>
                      <a:pt x="844" y="748"/>
                      <a:pt x="830" y="7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cxnSp>
          <p:nvCxnSpPr>
            <p:cNvPr id="6" name="直接连接符 11"/>
            <p:cNvCxnSpPr/>
            <p:nvPr/>
          </p:nvCxnSpPr>
          <p:spPr>
            <a:xfrm>
              <a:off x="525464" y="1092217"/>
              <a:ext cx="11134646" cy="0"/>
            </a:xfrm>
            <a:prstGeom prst="line">
              <a:avLst/>
            </a:prstGeom>
            <a:ln w="19050">
              <a:solidFill>
                <a:srgbClr val="0357A8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/>
          </p:nvSpPr>
          <p:spPr>
            <a:xfrm>
              <a:off x="1087352" y="342786"/>
              <a:ext cx="6167238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zh-CN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3.3</a:t>
              </a:r>
              <a:r>
                <a:rPr lang="zh-CN" altLang="en-US" sz="3200" b="1" spc="300" dirty="0">
                  <a:solidFill>
                    <a:srgbClr val="0357A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补充说明</a:t>
              </a:r>
            </a:p>
          </p:txBody>
        </p:sp>
      </p:grpSp>
      <p:sp>
        <p:nvSpPr>
          <p:cNvPr id="8" name="矩形 7"/>
          <p:cNvSpPr/>
          <p:nvPr/>
        </p:nvSpPr>
        <p:spPr>
          <a:xfrm>
            <a:off x="545121" y="2334124"/>
            <a:ext cx="11134646" cy="2807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应用峰值性能指程序运行过程中实际达到的</a:t>
            </a:r>
            <a:r>
              <a:rPr kumimoji="1"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Flops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值，可以使用</a:t>
            </a:r>
            <a:r>
              <a:rPr kumimoji="1" lang="en-US" altLang="zh-CN" sz="2000" dirty="0" err="1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Paramon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</a:t>
            </a:r>
            <a:r>
              <a:rPr kumimoji="1" lang="en-US" altLang="zh-CN" sz="2000" dirty="0" err="1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VTune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等工具测量、记录，或者直接调用</a:t>
            </a:r>
            <a:r>
              <a:rPr kumimoji="1"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PAPI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来测量</a:t>
            </a:r>
            <a:endParaRPr kumimoji="1" lang="en-US" altLang="zh-CN" sz="2000" dirty="0">
              <a:solidFill>
                <a:srgbClr val="2A55B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可扩展性考察随计算资源的增加，加速比趋势；测试方法为使用</a:t>
            </a:r>
            <a:r>
              <a:rPr kumimoji="1" lang="en-US" altLang="zh-CN" sz="2000" dirty="0" err="1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Paramon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记录程序基准运行状态，然后加大一倍计算资源再次记录，通过对比加速比、</a:t>
            </a:r>
            <a:r>
              <a:rPr kumimoji="1"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F/C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（计算与通信比值）和</a:t>
            </a:r>
            <a:r>
              <a:rPr kumimoji="1"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F/IO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（计算与磁盘</a:t>
            </a:r>
            <a:r>
              <a:rPr kumimoji="1" lang="en-US" altLang="zh-CN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IO</a:t>
            </a:r>
            <a:r>
              <a:rPr kumimoji="1" lang="zh-CN" altLang="en-US" sz="2000" dirty="0">
                <a:solidFill>
                  <a:srgbClr val="2A55B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的比值）等数值变化，预测进一步增加计算资源，可获得的加速情况；如果参赛队能提供更大规模的程序运行过程记录，将更好的描述可扩展性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TE5Y2FkNzAzZGFkNjEzODkxN2MwOWZiYmI0OTQyZTI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rgbClr val="0572AA"/>
            </a:gs>
            <a:gs pos="100000">
              <a:srgbClr val="001D5A"/>
            </a:gs>
          </a:gsLst>
          <a:lin ang="4680000" scaled="0"/>
        </a:gradFill>
        <a:ln w="12700" cmpd="sng">
          <a:solidFill>
            <a:schemeClr val="bg1"/>
          </a:solidFill>
          <a:prstDash val="solid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lumMod val="75000"/>
          </a:schemeClr>
        </a:lnRef>
        <a:fillRef idx="1">
          <a:schemeClr val="accent1"/>
        </a:fillRef>
        <a:effectRef idx="0">
          <a:srgbClr val="FFFFFF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1055</Words>
  <Application>Microsoft Macintosh PowerPoint</Application>
  <PresentationFormat>宽屏</PresentationFormat>
  <Paragraphs>81</Paragraphs>
  <Slides>13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1" baseType="lpstr">
      <vt:lpstr>黑体</vt:lpstr>
      <vt:lpstr>宋体</vt:lpstr>
      <vt:lpstr>微软雅黑</vt:lpstr>
      <vt:lpstr>Arial</vt:lpstr>
      <vt:lpstr>Arial Black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paratera</dc:creator>
  <cp:lastModifiedBy>贺志强</cp:lastModifiedBy>
  <cp:revision>30</cp:revision>
  <dcterms:created xsi:type="dcterms:W3CDTF">2024-06-02T10:03:00Z</dcterms:created>
  <dcterms:modified xsi:type="dcterms:W3CDTF">2024-08-29T05:19:25Z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2052-12.1.0.17133</vt:lpwstr>
  </property>
  <property fmtid="{D5CDD505-2E9C-101B-9397-08002B2CF9AE}" pid="3" name="ICV">
    <vt:lpwstr>195E17EB2903BE310E22E2636ABD7572</vt:lpwstr>
  </property>
</Properties>
</file>